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Default Extension="gif" ContentType="image/gif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7" r:id="rId2"/>
    <p:sldId id="258" r:id="rId3"/>
    <p:sldId id="319" r:id="rId4"/>
    <p:sldId id="372" r:id="rId5"/>
    <p:sldId id="371" r:id="rId6"/>
    <p:sldId id="370" r:id="rId7"/>
    <p:sldId id="369" r:id="rId8"/>
    <p:sldId id="373" r:id="rId9"/>
    <p:sldId id="377" r:id="rId10"/>
    <p:sldId id="376" r:id="rId11"/>
    <p:sldId id="375" r:id="rId12"/>
    <p:sldId id="374" r:id="rId13"/>
    <p:sldId id="378" r:id="rId14"/>
    <p:sldId id="382" r:id="rId15"/>
    <p:sldId id="381" r:id="rId16"/>
    <p:sldId id="380" r:id="rId17"/>
    <p:sldId id="379" r:id="rId18"/>
    <p:sldId id="383" r:id="rId19"/>
    <p:sldId id="387" r:id="rId20"/>
    <p:sldId id="386" r:id="rId21"/>
    <p:sldId id="385" r:id="rId22"/>
    <p:sldId id="384" r:id="rId23"/>
    <p:sldId id="388" r:id="rId24"/>
    <p:sldId id="392" r:id="rId25"/>
    <p:sldId id="391" r:id="rId26"/>
    <p:sldId id="390" r:id="rId27"/>
    <p:sldId id="389" r:id="rId28"/>
    <p:sldId id="284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42F04"/>
    <a:srgbClr val="A50021"/>
    <a:srgbClr val="996633"/>
    <a:srgbClr val="2E3917"/>
    <a:srgbClr val="007033"/>
    <a:srgbClr val="CC0000"/>
    <a:srgbClr val="D4D3DF"/>
    <a:srgbClr val="351413"/>
    <a:srgbClr val="212911"/>
    <a:srgbClr val="1A210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9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963BEF-93B8-46E2-9E17-1E082CCA5161}" type="datetimeFigureOut">
              <a:rPr lang="ru-RU" smtClean="0"/>
              <a:pPr/>
              <a:t>14.07.2020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6637E2-DC3F-4D12-BC14-6992AC1D160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29413D5-C178-4D2A-87C4-B25D6DF7E349}" type="slidenum">
              <a:rPr lang="ru-RU" smtClean="0"/>
              <a:pPr/>
              <a:t>1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D415503-F96C-444A-9BF1-735A2AC34F68}" type="slidenum">
              <a:rPr lang="ru-RU" smtClean="0"/>
              <a:pPr/>
              <a:t>2</a:t>
            </a:fld>
            <a:endParaRPr lang="ru-RU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3</a:t>
            </a:fld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5</a:t>
            </a:fld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6</a:t>
            </a:fld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7</a:t>
            </a:fld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8</a:t>
            </a:fld>
            <a:endParaRPr 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9</a:t>
            </a:fld>
            <a:endParaRPr 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10</a:t>
            </a:fld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11</a:t>
            </a:fld>
            <a:endParaRPr 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12</a:t>
            </a:fld>
            <a:endParaRPr 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13</a:t>
            </a:fld>
            <a:endParaRPr 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14</a:t>
            </a:fld>
            <a:endParaRPr 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15</a:t>
            </a:fld>
            <a:endParaRPr 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16</a:t>
            </a:fld>
            <a:endParaRPr lang="ru-RU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17</a:t>
            </a:fld>
            <a:endParaRPr lang="ru-RU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18</a:t>
            </a:fld>
            <a:endParaRPr lang="ru-RU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19</a:t>
            </a:fld>
            <a:endParaRPr lang="ru-RU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20</a:t>
            </a:fld>
            <a:endParaRPr lang="ru-RU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21</a:t>
            </a:fld>
            <a:endParaRPr lang="ru-RU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22</a:t>
            </a:fld>
            <a:endParaRPr lang="ru-RU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23</a:t>
            </a:fld>
            <a:endParaRPr lang="ru-RU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24</a:t>
            </a:fld>
            <a:endParaRPr lang="ru-RU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25</a:t>
            </a:fld>
            <a:endParaRPr lang="ru-RU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26</a:t>
            </a:fld>
            <a:endParaRPr lang="ru-RU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27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14.07.2020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14.07.2020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14.07.2020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14.07.2020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14.07.2020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14.07.2020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14.07.2020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14.07.2020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14.07.2020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14.07.2020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14.07.2020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032C04-C30A-4CC7-ACC3-8D07A76C134E}" type="datetimeFigureOut">
              <a:rPr lang="ru-RU" smtClean="0"/>
              <a:pPr/>
              <a:t>14.07.2020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3.png"/><Relationship Id="rId4" Type="http://schemas.openxmlformats.org/officeDocument/2006/relationships/slide" Target="slide28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13" Type="http://schemas.openxmlformats.org/officeDocument/2006/relationships/slide" Target="slide11.xml"/><Relationship Id="rId18" Type="http://schemas.openxmlformats.org/officeDocument/2006/relationships/slide" Target="slide16.xml"/><Relationship Id="rId26" Type="http://schemas.openxmlformats.org/officeDocument/2006/relationships/slide" Target="slide24.xml"/><Relationship Id="rId3" Type="http://schemas.openxmlformats.org/officeDocument/2006/relationships/image" Target="../media/image5.jpeg"/><Relationship Id="rId21" Type="http://schemas.openxmlformats.org/officeDocument/2006/relationships/slide" Target="slide19.xml"/><Relationship Id="rId7" Type="http://schemas.openxmlformats.org/officeDocument/2006/relationships/slide" Target="slide5.xml"/><Relationship Id="rId12" Type="http://schemas.openxmlformats.org/officeDocument/2006/relationships/slide" Target="slide10.xml"/><Relationship Id="rId17" Type="http://schemas.openxmlformats.org/officeDocument/2006/relationships/slide" Target="slide15.xml"/><Relationship Id="rId25" Type="http://schemas.openxmlformats.org/officeDocument/2006/relationships/slide" Target="slide23.xml"/><Relationship Id="rId2" Type="http://schemas.openxmlformats.org/officeDocument/2006/relationships/notesSlide" Target="../notesSlides/notesSlide2.xml"/><Relationship Id="rId16" Type="http://schemas.openxmlformats.org/officeDocument/2006/relationships/slide" Target="slide14.xml"/><Relationship Id="rId20" Type="http://schemas.openxmlformats.org/officeDocument/2006/relationships/slide" Target="slide18.xml"/><Relationship Id="rId29" Type="http://schemas.openxmlformats.org/officeDocument/2006/relationships/slide" Target="slide27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openxmlformats.org/officeDocument/2006/relationships/slide" Target="slide9.xml"/><Relationship Id="rId24" Type="http://schemas.openxmlformats.org/officeDocument/2006/relationships/slide" Target="slide22.xml"/><Relationship Id="rId32" Type="http://schemas.openxmlformats.org/officeDocument/2006/relationships/image" Target="../media/image9.png"/><Relationship Id="rId5" Type="http://schemas.openxmlformats.org/officeDocument/2006/relationships/slide" Target="slide3.xml"/><Relationship Id="rId15" Type="http://schemas.openxmlformats.org/officeDocument/2006/relationships/slide" Target="slide13.xml"/><Relationship Id="rId23" Type="http://schemas.openxmlformats.org/officeDocument/2006/relationships/slide" Target="slide21.xml"/><Relationship Id="rId28" Type="http://schemas.openxmlformats.org/officeDocument/2006/relationships/slide" Target="slide26.xml"/><Relationship Id="rId10" Type="http://schemas.openxmlformats.org/officeDocument/2006/relationships/slide" Target="slide8.xml"/><Relationship Id="rId19" Type="http://schemas.openxmlformats.org/officeDocument/2006/relationships/slide" Target="slide17.xml"/><Relationship Id="rId31" Type="http://schemas.openxmlformats.org/officeDocument/2006/relationships/image" Target="../media/image8.png"/><Relationship Id="rId4" Type="http://schemas.openxmlformats.org/officeDocument/2006/relationships/image" Target="../media/image6.png"/><Relationship Id="rId9" Type="http://schemas.openxmlformats.org/officeDocument/2006/relationships/slide" Target="slide7.xml"/><Relationship Id="rId14" Type="http://schemas.openxmlformats.org/officeDocument/2006/relationships/slide" Target="slide12.xml"/><Relationship Id="rId22" Type="http://schemas.openxmlformats.org/officeDocument/2006/relationships/slide" Target="slide20.xml"/><Relationship Id="rId27" Type="http://schemas.openxmlformats.org/officeDocument/2006/relationships/slide" Target="slide25.xml"/><Relationship Id="rId30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10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10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0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0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23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3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3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3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9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gif"/><Relationship Id="rId3" Type="http://schemas.openxmlformats.org/officeDocument/2006/relationships/image" Target="../media/image29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9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9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5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5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5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5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gifsgifsparavoce.files.wordpress.com/2012/02/abelhinha031.png?w=630" TargetMode="External"/><Relationship Id="rId13" Type="http://schemas.openxmlformats.org/officeDocument/2006/relationships/hyperlink" Target="http://bamfo.my1.ru/index/gorizontalnaja_razmetka/0-113" TargetMode="External"/><Relationship Id="rId18" Type="http://schemas.openxmlformats.org/officeDocument/2006/relationships/hyperlink" Target="http://ds762.mskobr.ru/obwenie/konvenciya-o-pravah-detey-v-kartinkah/" TargetMode="External"/><Relationship Id="rId26" Type="http://schemas.openxmlformats.org/officeDocument/2006/relationships/hyperlink" Target="http://mpnj.beon.ru/10072-640-s-bezumnoi-ulybkoi-na-gubah.zhtml" TargetMode="External"/><Relationship Id="rId3" Type="http://schemas.openxmlformats.org/officeDocument/2006/relationships/slide" Target="slide1.xml"/><Relationship Id="rId21" Type="http://schemas.openxmlformats.org/officeDocument/2006/relationships/hyperlink" Target="http://&#1079;&#1077;&#1090;&#1072;&#1085;.&#1088;&#1092;/901-8-marta-2011-jpeg.html" TargetMode="External"/><Relationship Id="rId34" Type="http://schemas.openxmlformats.org/officeDocument/2006/relationships/hyperlink" Target="http://almaz-travel.ru/evropa/chexiya/karty/" TargetMode="External"/><Relationship Id="rId7" Type="http://schemas.openxmlformats.org/officeDocument/2006/relationships/hyperlink" Target="http://papus666.narod.ru/clipart/p/pods/pods04.png" TargetMode="External"/><Relationship Id="rId12" Type="http://schemas.openxmlformats.org/officeDocument/2006/relationships/hyperlink" Target="http://veselajashkola.ru/viktoriny/viktorina-po-pravilam-dorojnogo-dvizhenia/" TargetMode="External"/><Relationship Id="rId17" Type="http://schemas.openxmlformats.org/officeDocument/2006/relationships/hyperlink" Target="http://moiklgumnasium.ucoz.ru/index/roditeljam/0-4" TargetMode="External"/><Relationship Id="rId25" Type="http://schemas.openxmlformats.org/officeDocument/2006/relationships/hyperlink" Target="http://festival.1september.ru/articles/606502/" TargetMode="External"/><Relationship Id="rId33" Type="http://schemas.openxmlformats.org/officeDocument/2006/relationships/hyperlink" Target="http://www.globalsources.com/manufacturers/Climbing-Rucksack.html" TargetMode="External"/><Relationship Id="rId2" Type="http://schemas.openxmlformats.org/officeDocument/2006/relationships/image" Target="../media/image5.jpeg"/><Relationship Id="rId16" Type="http://schemas.openxmlformats.org/officeDocument/2006/relationships/hyperlink" Target="http://vizit-nt.ru/index.php?cat=117&amp;on_page=100" TargetMode="External"/><Relationship Id="rId20" Type="http://schemas.openxmlformats.org/officeDocument/2006/relationships/hyperlink" Target="http://www.playcast.ru/view/3238890/58af6d33c5ce58ec71a89f02439122a2df09ffb3pl" TargetMode="External"/><Relationship Id="rId29" Type="http://schemas.openxmlformats.org/officeDocument/2006/relationships/hyperlink" Target="http://www.liveinternet.ru/users/thai_baby/tags/%EC%EE%F1%EA%E2%E0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forchel.ru/uploads/posts/2011-08/1312737308_5.jpg" TargetMode="External"/><Relationship Id="rId11" Type="http://schemas.openxmlformats.org/officeDocument/2006/relationships/hyperlink" Target="http://clipart-finder.com/clipart/queenslandoutline383" TargetMode="External"/><Relationship Id="rId24" Type="http://schemas.openxmlformats.org/officeDocument/2006/relationships/hyperlink" Target="http://kladraz.ru/zagadki-dlja-detei/zagadki-o-prazdnikah-dlja-detei.html" TargetMode="External"/><Relationship Id="rId32" Type="http://schemas.openxmlformats.org/officeDocument/2006/relationships/hyperlink" Target="http://photomotion.ru/blog/illustrator/49.html" TargetMode="External"/><Relationship Id="rId5" Type="http://schemas.openxmlformats.org/officeDocument/2006/relationships/hyperlink" Target="http://img-fotki.yandex.ru/get/9349/20573769.52/0_94204_946b02f5_L.png" TargetMode="External"/><Relationship Id="rId15" Type="http://schemas.openxmlformats.org/officeDocument/2006/relationships/hyperlink" Target="http://ru.depositphotos.com/35607023/stock-photo-saturation-warning-road-sign-illustration.html" TargetMode="External"/><Relationship Id="rId23" Type="http://schemas.openxmlformats.org/officeDocument/2006/relationships/hyperlink" Target="http://animated-images.su/photo/otkrytki/s_dnem_rozhdenija/animashki_s_dnem_rozhdenija/44-0-3266" TargetMode="External"/><Relationship Id="rId28" Type="http://schemas.openxmlformats.org/officeDocument/2006/relationships/hyperlink" Target="http://moja-skazka.ru/?p=5635" TargetMode="External"/><Relationship Id="rId10" Type="http://schemas.openxmlformats.org/officeDocument/2006/relationships/hyperlink" Target="http://s008.radikal.ru/i306/1011/71/1a06c40bc806.jpg" TargetMode="External"/><Relationship Id="rId19" Type="http://schemas.openxmlformats.org/officeDocument/2006/relationships/hyperlink" Target="http://www.darii.ru/lesnaya_krasavica.htm" TargetMode="External"/><Relationship Id="rId31" Type="http://schemas.openxmlformats.org/officeDocument/2006/relationships/hyperlink" Target="http://www.vsezagadki.ru/2010/12/zagadki-pro-turistov/" TargetMode="External"/><Relationship Id="rId4" Type="http://schemas.openxmlformats.org/officeDocument/2006/relationships/image" Target="../media/image9.png"/><Relationship Id="rId9" Type="http://schemas.openxmlformats.org/officeDocument/2006/relationships/hyperlink" Target="http://img-fotki.yandex.ru/get/6306/162549541.6/0_744cd_83128e8d_XL" TargetMode="External"/><Relationship Id="rId14" Type="http://schemas.openxmlformats.org/officeDocument/2006/relationships/hyperlink" Target="http://kartinki-dlya-detej.ru/p975.html" TargetMode="External"/><Relationship Id="rId22" Type="http://schemas.openxmlformats.org/officeDocument/2006/relationships/hyperlink" Target="http://kasoi.ru/video/multiplikatsija/smotret-onlajn-s-23-fevralja-dorogie-muzhchini-avi.html" TargetMode="External"/><Relationship Id="rId27" Type="http://schemas.openxmlformats.org/officeDocument/2006/relationships/hyperlink" Target="http://majorua.dreamwidth.org/2010/06/18/" TargetMode="External"/><Relationship Id="rId30" Type="http://schemas.openxmlformats.org/officeDocument/2006/relationships/hyperlink" Target="http://www.metasport.ru/print/CampuS/sumatra5.html?photo" TargetMode="External"/><Relationship Id="rId35" Type="http://schemas.openxmlformats.org/officeDocument/2006/relationships/hyperlink" Target="http://voentorg-spb.ru/product/kotelok-turista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Рисунок18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screen"/>
          <a:srcRect/>
          <a:stretch>
            <a:fillRect/>
          </a:stretch>
        </p:blipFill>
        <p:spPr>
          <a:xfrm>
            <a:off x="323528" y="6165304"/>
            <a:ext cx="1606332" cy="360040"/>
          </a:xfrm>
          <a:prstGeom prst="rect">
            <a:avLst/>
          </a:prstGeom>
        </p:spPr>
      </p:pic>
      <p:pic>
        <p:nvPicPr>
          <p:cNvPr id="12" name="Рисунок 11" descr="Рисунок19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screen"/>
          <a:srcRect/>
          <a:stretch>
            <a:fillRect/>
          </a:stretch>
        </p:blipFill>
        <p:spPr>
          <a:xfrm>
            <a:off x="2555776" y="6165304"/>
            <a:ext cx="2808312" cy="37444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23528" y="747109"/>
            <a:ext cx="7848872" cy="153888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Интерактивная игра</a:t>
            </a:r>
          </a:p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«Весёлые каникулы!»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1571604" y="3105160"/>
            <a:ext cx="6400800" cy="17526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211960" y="4149080"/>
            <a:ext cx="792088" cy="820127"/>
          </a:xfrm>
          <a:prstGeom prst="rect">
            <a:avLst/>
          </a:prstGeom>
          <a:noFill/>
        </p:spPr>
      </p:pic>
      <p:pic>
        <p:nvPicPr>
          <p:cNvPr id="62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932040" y="4149080"/>
            <a:ext cx="792088" cy="820127"/>
          </a:xfrm>
          <a:prstGeom prst="rect">
            <a:avLst/>
          </a:prstGeom>
          <a:noFill/>
        </p:spPr>
      </p:pic>
      <p:pic>
        <p:nvPicPr>
          <p:cNvPr id="63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652120" y="4149080"/>
            <a:ext cx="792088" cy="820127"/>
          </a:xfrm>
          <a:prstGeom prst="rect">
            <a:avLst/>
          </a:prstGeom>
          <a:noFill/>
        </p:spPr>
      </p:pic>
      <p:pic>
        <p:nvPicPr>
          <p:cNvPr id="64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372200" y="4149080"/>
            <a:ext cx="792088" cy="820127"/>
          </a:xfrm>
          <a:prstGeom prst="rect">
            <a:avLst/>
          </a:prstGeom>
          <a:noFill/>
        </p:spPr>
      </p:pic>
      <p:pic>
        <p:nvPicPr>
          <p:cNvPr id="65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092280" y="4149080"/>
            <a:ext cx="792088" cy="820127"/>
          </a:xfrm>
          <a:prstGeom prst="rect">
            <a:avLst/>
          </a:prstGeom>
          <a:noFill/>
        </p:spPr>
      </p:pic>
      <p:pic>
        <p:nvPicPr>
          <p:cNvPr id="56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211960" y="3356992"/>
            <a:ext cx="792088" cy="820127"/>
          </a:xfrm>
          <a:prstGeom prst="rect">
            <a:avLst/>
          </a:prstGeom>
          <a:noFill/>
        </p:spPr>
      </p:pic>
      <p:pic>
        <p:nvPicPr>
          <p:cNvPr id="57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932040" y="3356992"/>
            <a:ext cx="792088" cy="820127"/>
          </a:xfrm>
          <a:prstGeom prst="rect">
            <a:avLst/>
          </a:prstGeom>
          <a:noFill/>
        </p:spPr>
      </p:pic>
      <p:pic>
        <p:nvPicPr>
          <p:cNvPr id="58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652120" y="3356992"/>
            <a:ext cx="792088" cy="820127"/>
          </a:xfrm>
          <a:prstGeom prst="rect">
            <a:avLst/>
          </a:prstGeom>
          <a:noFill/>
        </p:spPr>
      </p:pic>
      <p:pic>
        <p:nvPicPr>
          <p:cNvPr id="59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372200" y="3356992"/>
            <a:ext cx="792088" cy="820127"/>
          </a:xfrm>
          <a:prstGeom prst="rect">
            <a:avLst/>
          </a:prstGeom>
          <a:noFill/>
        </p:spPr>
      </p:pic>
      <p:pic>
        <p:nvPicPr>
          <p:cNvPr id="60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092280" y="3356992"/>
            <a:ext cx="792088" cy="820127"/>
          </a:xfrm>
          <a:prstGeom prst="rect">
            <a:avLst/>
          </a:prstGeom>
          <a:noFill/>
        </p:spPr>
      </p:pic>
      <p:pic>
        <p:nvPicPr>
          <p:cNvPr id="51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211960" y="2636912"/>
            <a:ext cx="792088" cy="820127"/>
          </a:xfrm>
          <a:prstGeom prst="rect">
            <a:avLst/>
          </a:prstGeom>
          <a:noFill/>
        </p:spPr>
      </p:pic>
      <p:pic>
        <p:nvPicPr>
          <p:cNvPr id="52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932040" y="2636912"/>
            <a:ext cx="792088" cy="820127"/>
          </a:xfrm>
          <a:prstGeom prst="rect">
            <a:avLst/>
          </a:prstGeom>
          <a:noFill/>
        </p:spPr>
      </p:pic>
      <p:pic>
        <p:nvPicPr>
          <p:cNvPr id="53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652120" y="2636912"/>
            <a:ext cx="792088" cy="820127"/>
          </a:xfrm>
          <a:prstGeom prst="rect">
            <a:avLst/>
          </a:prstGeom>
          <a:noFill/>
        </p:spPr>
      </p:pic>
      <p:pic>
        <p:nvPicPr>
          <p:cNvPr id="54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372200" y="2636912"/>
            <a:ext cx="792088" cy="820127"/>
          </a:xfrm>
          <a:prstGeom prst="rect">
            <a:avLst/>
          </a:prstGeom>
          <a:noFill/>
        </p:spPr>
      </p:pic>
      <p:pic>
        <p:nvPicPr>
          <p:cNvPr id="55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092280" y="2636912"/>
            <a:ext cx="792088" cy="820127"/>
          </a:xfrm>
          <a:prstGeom prst="rect">
            <a:avLst/>
          </a:prstGeom>
          <a:noFill/>
        </p:spPr>
      </p:pic>
      <p:pic>
        <p:nvPicPr>
          <p:cNvPr id="46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211960" y="1916832"/>
            <a:ext cx="792088" cy="820127"/>
          </a:xfrm>
          <a:prstGeom prst="rect">
            <a:avLst/>
          </a:prstGeom>
          <a:noFill/>
        </p:spPr>
      </p:pic>
      <p:pic>
        <p:nvPicPr>
          <p:cNvPr id="47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932040" y="1916832"/>
            <a:ext cx="792088" cy="820127"/>
          </a:xfrm>
          <a:prstGeom prst="rect">
            <a:avLst/>
          </a:prstGeom>
          <a:noFill/>
        </p:spPr>
      </p:pic>
      <p:pic>
        <p:nvPicPr>
          <p:cNvPr id="48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652120" y="1916832"/>
            <a:ext cx="792088" cy="820127"/>
          </a:xfrm>
          <a:prstGeom prst="rect">
            <a:avLst/>
          </a:prstGeom>
          <a:noFill/>
        </p:spPr>
      </p:pic>
      <p:pic>
        <p:nvPicPr>
          <p:cNvPr id="49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372200" y="1916832"/>
            <a:ext cx="792088" cy="820127"/>
          </a:xfrm>
          <a:prstGeom prst="rect">
            <a:avLst/>
          </a:prstGeom>
          <a:noFill/>
        </p:spPr>
      </p:pic>
      <p:pic>
        <p:nvPicPr>
          <p:cNvPr id="50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092280" y="1916832"/>
            <a:ext cx="792088" cy="820127"/>
          </a:xfrm>
          <a:prstGeom prst="rect">
            <a:avLst/>
          </a:prstGeom>
          <a:noFill/>
        </p:spPr>
      </p:pic>
      <p:pic>
        <p:nvPicPr>
          <p:cNvPr id="45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092280" y="1124744"/>
            <a:ext cx="792088" cy="820127"/>
          </a:xfrm>
          <a:prstGeom prst="rect">
            <a:avLst/>
          </a:prstGeom>
          <a:noFill/>
        </p:spPr>
      </p:pic>
      <p:pic>
        <p:nvPicPr>
          <p:cNvPr id="44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372200" y="1124744"/>
            <a:ext cx="792088" cy="820127"/>
          </a:xfrm>
          <a:prstGeom prst="rect">
            <a:avLst/>
          </a:prstGeom>
          <a:noFill/>
        </p:spPr>
      </p:pic>
      <p:pic>
        <p:nvPicPr>
          <p:cNvPr id="43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652120" y="1124744"/>
            <a:ext cx="792088" cy="820127"/>
          </a:xfrm>
          <a:prstGeom prst="rect">
            <a:avLst/>
          </a:prstGeom>
          <a:noFill/>
        </p:spPr>
      </p:pic>
      <p:pic>
        <p:nvPicPr>
          <p:cNvPr id="42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932040" y="1124744"/>
            <a:ext cx="792088" cy="820127"/>
          </a:xfrm>
          <a:prstGeom prst="rect">
            <a:avLst/>
          </a:prstGeom>
          <a:noFill/>
        </p:spPr>
      </p:pic>
      <p:pic>
        <p:nvPicPr>
          <p:cNvPr id="41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211960" y="1124744"/>
            <a:ext cx="792088" cy="820127"/>
          </a:xfrm>
          <a:prstGeom prst="rect">
            <a:avLst/>
          </a:prstGeom>
          <a:noFill/>
        </p:spPr>
      </p:pic>
      <p:sp>
        <p:nvSpPr>
          <p:cNvPr id="3119" name="AutoShape 47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4355976" y="1268760"/>
            <a:ext cx="503114" cy="503040"/>
          </a:xfrm>
          <a:prstGeom prst="ellipse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10</a:t>
            </a:r>
          </a:p>
        </p:txBody>
      </p:sp>
      <p:sp>
        <p:nvSpPr>
          <p:cNvPr id="3121" name="AutoShape 49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5076056" y="1268760"/>
            <a:ext cx="503114" cy="503040"/>
          </a:xfrm>
          <a:prstGeom prst="ellipse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20</a:t>
            </a:r>
          </a:p>
        </p:txBody>
      </p:sp>
      <p:sp>
        <p:nvSpPr>
          <p:cNvPr id="3122" name="AutoShape 50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5796136" y="1268760"/>
            <a:ext cx="503114" cy="503040"/>
          </a:xfrm>
          <a:prstGeom prst="ellipse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/>
              <a:t>30</a:t>
            </a:r>
          </a:p>
        </p:txBody>
      </p:sp>
      <p:sp>
        <p:nvSpPr>
          <p:cNvPr id="3123" name="AutoShape 5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6516216" y="1268760"/>
            <a:ext cx="503114" cy="503040"/>
          </a:xfrm>
          <a:prstGeom prst="ellipse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40</a:t>
            </a:r>
          </a:p>
        </p:txBody>
      </p:sp>
      <p:sp>
        <p:nvSpPr>
          <p:cNvPr id="3124" name="AutoShape 52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7236296" y="1268760"/>
            <a:ext cx="503114" cy="503040"/>
          </a:xfrm>
          <a:prstGeom prst="ellipse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50</a:t>
            </a:r>
          </a:p>
        </p:txBody>
      </p:sp>
      <p:sp>
        <p:nvSpPr>
          <p:cNvPr id="3125" name="AutoShape 53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4355976" y="2060848"/>
            <a:ext cx="503114" cy="503040"/>
          </a:xfrm>
          <a:prstGeom prst="ellipse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10</a:t>
            </a:r>
          </a:p>
        </p:txBody>
      </p:sp>
      <p:sp>
        <p:nvSpPr>
          <p:cNvPr id="3126" name="AutoShape 54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5076056" y="2060848"/>
            <a:ext cx="503114" cy="503040"/>
          </a:xfrm>
          <a:prstGeom prst="ellipse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/>
              <a:t>20</a:t>
            </a:r>
          </a:p>
        </p:txBody>
      </p:sp>
      <p:sp>
        <p:nvSpPr>
          <p:cNvPr id="3127" name="AutoShape 55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5796708" y="2060848"/>
            <a:ext cx="503114" cy="503040"/>
          </a:xfrm>
          <a:prstGeom prst="ellipse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30</a:t>
            </a:r>
          </a:p>
        </p:txBody>
      </p:sp>
      <p:sp>
        <p:nvSpPr>
          <p:cNvPr id="3128" name="AutoShape 56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6516788" y="2060848"/>
            <a:ext cx="503114" cy="503040"/>
          </a:xfrm>
          <a:prstGeom prst="ellipse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40</a:t>
            </a:r>
          </a:p>
        </p:txBody>
      </p:sp>
      <p:sp>
        <p:nvSpPr>
          <p:cNvPr id="3129" name="AutoShape 57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7236296" y="2060848"/>
            <a:ext cx="503114" cy="503040"/>
          </a:xfrm>
          <a:prstGeom prst="ellipse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50</a:t>
            </a:r>
          </a:p>
        </p:txBody>
      </p:sp>
      <p:sp>
        <p:nvSpPr>
          <p:cNvPr id="3130" name="AutoShape 58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4355976" y="2780928"/>
            <a:ext cx="503114" cy="503040"/>
          </a:xfrm>
          <a:prstGeom prst="ellipse">
            <a:avLst/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35000">
                <a:schemeClr val="accent2">
                  <a:lumMod val="20000"/>
                  <a:lumOff val="80000"/>
                </a:schemeClr>
              </a:gs>
              <a:gs pos="100000">
                <a:srgbClr val="F6E7E6"/>
              </a:gs>
            </a:gsLst>
          </a:gra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10</a:t>
            </a:r>
          </a:p>
        </p:txBody>
      </p:sp>
      <p:sp>
        <p:nvSpPr>
          <p:cNvPr id="3131" name="AutoShape 59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5076056" y="2780928"/>
            <a:ext cx="503114" cy="503040"/>
          </a:xfrm>
          <a:prstGeom prst="ellipse">
            <a:avLst/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35000">
                <a:schemeClr val="accent2">
                  <a:lumMod val="20000"/>
                  <a:lumOff val="80000"/>
                </a:schemeClr>
              </a:gs>
              <a:gs pos="100000">
                <a:srgbClr val="F6E7E6"/>
              </a:gs>
            </a:gsLst>
          </a:gra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20</a:t>
            </a:r>
          </a:p>
        </p:txBody>
      </p:sp>
      <p:sp>
        <p:nvSpPr>
          <p:cNvPr id="3132" name="AutoShape 60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5796708" y="2780928"/>
            <a:ext cx="503114" cy="503040"/>
          </a:xfrm>
          <a:prstGeom prst="ellipse">
            <a:avLst/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35000">
                <a:schemeClr val="accent2">
                  <a:lumMod val="20000"/>
                  <a:lumOff val="80000"/>
                </a:schemeClr>
              </a:gs>
              <a:gs pos="100000">
                <a:srgbClr val="F6E7E6"/>
              </a:gs>
            </a:gsLst>
          </a:gra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30</a:t>
            </a:r>
          </a:p>
        </p:txBody>
      </p:sp>
      <p:sp>
        <p:nvSpPr>
          <p:cNvPr id="3133" name="AutoShape 61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6516788" y="2780928"/>
            <a:ext cx="503114" cy="503040"/>
          </a:xfrm>
          <a:prstGeom prst="ellipse">
            <a:avLst/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35000">
                <a:schemeClr val="accent2">
                  <a:lumMod val="20000"/>
                  <a:lumOff val="80000"/>
                </a:schemeClr>
              </a:gs>
              <a:gs pos="100000">
                <a:srgbClr val="F6E7E6"/>
              </a:gs>
            </a:gsLst>
          </a:gra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40</a:t>
            </a:r>
          </a:p>
        </p:txBody>
      </p:sp>
      <p:sp>
        <p:nvSpPr>
          <p:cNvPr id="3134" name="AutoShape 62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7236296" y="2780928"/>
            <a:ext cx="503114" cy="503040"/>
          </a:xfrm>
          <a:prstGeom prst="ellipse">
            <a:avLst/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35000">
                <a:schemeClr val="accent2">
                  <a:lumMod val="20000"/>
                  <a:lumOff val="80000"/>
                </a:schemeClr>
              </a:gs>
              <a:gs pos="100000">
                <a:srgbClr val="F6E7E6"/>
              </a:gs>
            </a:gsLst>
          </a:gra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50</a:t>
            </a:r>
          </a:p>
        </p:txBody>
      </p:sp>
      <p:sp>
        <p:nvSpPr>
          <p:cNvPr id="3135" name="AutoShape 63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4355976" y="3501008"/>
            <a:ext cx="503114" cy="503040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10</a:t>
            </a:r>
          </a:p>
        </p:txBody>
      </p:sp>
      <p:sp>
        <p:nvSpPr>
          <p:cNvPr id="3136" name="AutoShape 64">
            <a:hlinkClick r:id="rId21" action="ppaction://hlinksldjump"/>
          </p:cNvPr>
          <p:cNvSpPr>
            <a:spLocks noChangeArrowheads="1"/>
          </p:cNvSpPr>
          <p:nvPr/>
        </p:nvSpPr>
        <p:spPr bwMode="auto">
          <a:xfrm>
            <a:off x="5076056" y="3501008"/>
            <a:ext cx="503114" cy="503040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/>
              <a:t>20</a:t>
            </a:r>
          </a:p>
        </p:txBody>
      </p:sp>
      <p:sp>
        <p:nvSpPr>
          <p:cNvPr id="3137" name="AutoShape 65">
            <a:hlinkClick r:id="rId22" action="ppaction://hlinksldjump"/>
          </p:cNvPr>
          <p:cNvSpPr>
            <a:spLocks noChangeArrowheads="1"/>
          </p:cNvSpPr>
          <p:nvPr/>
        </p:nvSpPr>
        <p:spPr bwMode="auto">
          <a:xfrm>
            <a:off x="5796708" y="3501008"/>
            <a:ext cx="503114" cy="503040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30</a:t>
            </a:r>
          </a:p>
        </p:txBody>
      </p:sp>
      <p:sp>
        <p:nvSpPr>
          <p:cNvPr id="3138" name="AutoShape 66">
            <a:hlinkClick r:id="rId23" action="ppaction://hlinksldjump"/>
          </p:cNvPr>
          <p:cNvSpPr>
            <a:spLocks noChangeArrowheads="1"/>
          </p:cNvSpPr>
          <p:nvPr/>
        </p:nvSpPr>
        <p:spPr bwMode="auto">
          <a:xfrm>
            <a:off x="6516216" y="3501008"/>
            <a:ext cx="503114" cy="503040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40</a:t>
            </a:r>
          </a:p>
        </p:txBody>
      </p:sp>
      <p:sp>
        <p:nvSpPr>
          <p:cNvPr id="3139" name="AutoShape 67">
            <a:hlinkClick r:id="rId24" action="ppaction://hlinksldjump"/>
          </p:cNvPr>
          <p:cNvSpPr>
            <a:spLocks noChangeArrowheads="1"/>
          </p:cNvSpPr>
          <p:nvPr/>
        </p:nvSpPr>
        <p:spPr bwMode="auto">
          <a:xfrm>
            <a:off x="7236296" y="3501008"/>
            <a:ext cx="503114" cy="503040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50</a:t>
            </a:r>
          </a:p>
        </p:txBody>
      </p:sp>
      <p:sp>
        <p:nvSpPr>
          <p:cNvPr id="3140" name="AutoShape 68">
            <a:hlinkClick r:id="rId25" action="ppaction://hlinksldjump"/>
          </p:cNvPr>
          <p:cNvSpPr>
            <a:spLocks noChangeArrowheads="1"/>
          </p:cNvSpPr>
          <p:nvPr/>
        </p:nvSpPr>
        <p:spPr bwMode="auto">
          <a:xfrm>
            <a:off x="4356918" y="4294112"/>
            <a:ext cx="503114" cy="503040"/>
          </a:xfrm>
          <a:prstGeom prst="ellipse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35000">
                <a:schemeClr val="accent6">
                  <a:lumMod val="20000"/>
                  <a:lumOff val="80000"/>
                </a:schemeClr>
              </a:gs>
              <a:gs pos="100000">
                <a:srgbClr val="FDE8D7"/>
              </a:gs>
            </a:gsLst>
          </a:gradFill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10</a:t>
            </a:r>
          </a:p>
        </p:txBody>
      </p:sp>
      <p:sp>
        <p:nvSpPr>
          <p:cNvPr id="3142" name="AutoShape 70">
            <a:hlinkClick r:id="rId26" action="ppaction://hlinksldjump"/>
          </p:cNvPr>
          <p:cNvSpPr>
            <a:spLocks noChangeArrowheads="1"/>
          </p:cNvSpPr>
          <p:nvPr/>
        </p:nvSpPr>
        <p:spPr bwMode="auto">
          <a:xfrm>
            <a:off x="5076998" y="4294112"/>
            <a:ext cx="503114" cy="503040"/>
          </a:xfrm>
          <a:prstGeom prst="ellipse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35000">
                <a:schemeClr val="accent6">
                  <a:lumMod val="20000"/>
                  <a:lumOff val="80000"/>
                </a:schemeClr>
              </a:gs>
              <a:gs pos="100000">
                <a:srgbClr val="FDE8D7"/>
              </a:gs>
            </a:gsLst>
          </a:gradFill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20</a:t>
            </a:r>
          </a:p>
        </p:txBody>
      </p:sp>
      <p:sp>
        <p:nvSpPr>
          <p:cNvPr id="3143" name="AutoShape 71">
            <a:hlinkClick r:id="rId27" action="ppaction://hlinksldjump"/>
          </p:cNvPr>
          <p:cNvSpPr>
            <a:spLocks noChangeArrowheads="1"/>
          </p:cNvSpPr>
          <p:nvPr/>
        </p:nvSpPr>
        <p:spPr bwMode="auto">
          <a:xfrm>
            <a:off x="5796136" y="4294112"/>
            <a:ext cx="503114" cy="503040"/>
          </a:xfrm>
          <a:prstGeom prst="ellipse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35000">
                <a:schemeClr val="accent6">
                  <a:lumMod val="20000"/>
                  <a:lumOff val="80000"/>
                </a:schemeClr>
              </a:gs>
              <a:gs pos="100000">
                <a:srgbClr val="FDE8D7"/>
              </a:gs>
            </a:gsLst>
          </a:gradFill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30</a:t>
            </a:r>
          </a:p>
        </p:txBody>
      </p:sp>
      <p:sp>
        <p:nvSpPr>
          <p:cNvPr id="3144" name="AutoShape 72">
            <a:hlinkClick r:id="rId28" action="ppaction://hlinksldjump"/>
          </p:cNvPr>
          <p:cNvSpPr>
            <a:spLocks noChangeArrowheads="1"/>
          </p:cNvSpPr>
          <p:nvPr/>
        </p:nvSpPr>
        <p:spPr bwMode="auto">
          <a:xfrm>
            <a:off x="6516216" y="4294112"/>
            <a:ext cx="503114" cy="503040"/>
          </a:xfrm>
          <a:prstGeom prst="ellipse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35000">
                <a:schemeClr val="accent6">
                  <a:lumMod val="20000"/>
                  <a:lumOff val="80000"/>
                </a:schemeClr>
              </a:gs>
              <a:gs pos="100000">
                <a:srgbClr val="FDE8D7"/>
              </a:gs>
            </a:gsLst>
          </a:gradFill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40</a:t>
            </a:r>
          </a:p>
        </p:txBody>
      </p:sp>
      <p:sp>
        <p:nvSpPr>
          <p:cNvPr id="3145" name="AutoShape 73">
            <a:hlinkClick r:id="rId29" action="ppaction://hlinksldjump"/>
          </p:cNvPr>
          <p:cNvSpPr>
            <a:spLocks noChangeArrowheads="1"/>
          </p:cNvSpPr>
          <p:nvPr/>
        </p:nvSpPr>
        <p:spPr bwMode="auto">
          <a:xfrm>
            <a:off x="7237238" y="4294112"/>
            <a:ext cx="503114" cy="503040"/>
          </a:xfrm>
          <a:prstGeom prst="ellipse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35000">
                <a:schemeClr val="accent6">
                  <a:lumMod val="20000"/>
                  <a:lumOff val="80000"/>
                </a:schemeClr>
              </a:gs>
              <a:gs pos="100000">
                <a:srgbClr val="FDE8D7"/>
              </a:gs>
            </a:gsLst>
          </a:gradFill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50</a:t>
            </a:r>
          </a:p>
        </p:txBody>
      </p:sp>
      <p:sp>
        <p:nvSpPr>
          <p:cNvPr id="2" name="AutoShape 47"/>
          <p:cNvSpPr>
            <a:spLocks noChangeArrowheads="1"/>
          </p:cNvSpPr>
          <p:nvPr/>
        </p:nvSpPr>
        <p:spPr bwMode="auto">
          <a:xfrm>
            <a:off x="756345" y="1142984"/>
            <a:ext cx="2951559" cy="660612"/>
          </a:xfrm>
          <a:prstGeom prst="ellipse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cap="all" dirty="0" smtClean="0">
                <a:latin typeface="Times New Roman" pitchFamily="18" charset="0"/>
                <a:cs typeface="Times New Roman" pitchFamily="18" charset="0"/>
              </a:rPr>
              <a:t>ПРАВА ДЕТЕЙ </a:t>
            </a:r>
          </a:p>
          <a:p>
            <a:pPr algn="ctr"/>
            <a:r>
              <a:rPr lang="ru-RU" b="1" cap="all" dirty="0" smtClean="0">
                <a:latin typeface="Times New Roman" pitchFamily="18" charset="0"/>
                <a:cs typeface="Times New Roman" pitchFamily="18" charset="0"/>
              </a:rPr>
              <a:t>в картинках</a:t>
            </a:r>
            <a:endParaRPr lang="ru-RU" b="1" cap="al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AutoShape 68"/>
          <p:cNvSpPr>
            <a:spLocks noChangeArrowheads="1"/>
          </p:cNvSpPr>
          <p:nvPr/>
        </p:nvSpPr>
        <p:spPr bwMode="auto">
          <a:xfrm>
            <a:off x="756345" y="4149080"/>
            <a:ext cx="2951559" cy="504000"/>
          </a:xfrm>
          <a:prstGeom prst="ellipse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35000">
                <a:schemeClr val="accent6">
                  <a:lumMod val="20000"/>
                  <a:lumOff val="80000"/>
                </a:schemeClr>
              </a:gs>
              <a:gs pos="100000">
                <a:srgbClr val="FDE8D7"/>
              </a:gs>
            </a:gsLst>
          </a:gradFill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cap="all" dirty="0" smtClean="0">
                <a:latin typeface="Times New Roman" pitchFamily="18" charset="0"/>
                <a:cs typeface="Times New Roman" pitchFamily="18" charset="0"/>
              </a:rPr>
              <a:t>ПОГОДА</a:t>
            </a:r>
            <a:endParaRPr lang="ru-RU" sz="2400" b="1" cap="al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AutoShape 47"/>
          <p:cNvSpPr>
            <a:spLocks noChangeArrowheads="1"/>
          </p:cNvSpPr>
          <p:nvPr/>
        </p:nvSpPr>
        <p:spPr bwMode="auto">
          <a:xfrm>
            <a:off x="756345" y="3429000"/>
            <a:ext cx="2951559" cy="503039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cap="all" dirty="0" smtClean="0">
                <a:latin typeface="Times New Roman" pitchFamily="18" charset="0"/>
                <a:cs typeface="Times New Roman" pitchFamily="18" charset="0"/>
              </a:rPr>
              <a:t>ПДД</a:t>
            </a:r>
            <a:endParaRPr lang="ru-RU" sz="2400" b="1" cap="al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AutoShape 47"/>
          <p:cNvSpPr>
            <a:spLocks noChangeArrowheads="1"/>
          </p:cNvSpPr>
          <p:nvPr/>
        </p:nvSpPr>
        <p:spPr bwMode="auto">
          <a:xfrm>
            <a:off x="756345" y="1916832"/>
            <a:ext cx="2951559" cy="503040"/>
          </a:xfrm>
          <a:prstGeom prst="ellipse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cap="all" dirty="0" smtClean="0">
                <a:latin typeface="Times New Roman" pitchFamily="18" charset="0"/>
                <a:cs typeface="Times New Roman" pitchFamily="18" charset="0"/>
              </a:rPr>
              <a:t>праздники</a:t>
            </a:r>
            <a:endParaRPr lang="ru-RU" sz="2400" b="1" cap="al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AutoShape 47"/>
          <p:cNvSpPr>
            <a:spLocks noChangeArrowheads="1"/>
          </p:cNvSpPr>
          <p:nvPr/>
        </p:nvSpPr>
        <p:spPr bwMode="auto">
          <a:xfrm>
            <a:off x="756345" y="2685979"/>
            <a:ext cx="2951559" cy="503039"/>
          </a:xfrm>
          <a:prstGeom prst="ellipse">
            <a:avLst/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35000">
                <a:schemeClr val="accent2">
                  <a:lumMod val="20000"/>
                  <a:lumOff val="80000"/>
                </a:schemeClr>
              </a:gs>
              <a:gs pos="100000">
                <a:srgbClr val="F6E7E6"/>
              </a:gs>
            </a:gsLst>
          </a:gra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cap="all" dirty="0" smtClean="0">
                <a:latin typeface="Times New Roman" pitchFamily="18" charset="0"/>
                <a:cs typeface="Times New Roman" pitchFamily="18" charset="0"/>
              </a:rPr>
              <a:t>ПУТЕШЕСТВИЯ</a:t>
            </a:r>
            <a:endParaRPr lang="ru-RU" sz="2400" b="1" cap="all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Рисунок 37" descr="Рисунок40.png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30" cstate="screen"/>
          <a:srcRect/>
          <a:stretch>
            <a:fillRect/>
          </a:stretch>
        </p:blipFill>
        <p:spPr>
          <a:xfrm>
            <a:off x="4644008" y="6485191"/>
            <a:ext cx="1512168" cy="372809"/>
          </a:xfrm>
          <a:prstGeom prst="rect">
            <a:avLst/>
          </a:prstGeom>
        </p:spPr>
      </p:pic>
      <p:sp>
        <p:nvSpPr>
          <p:cNvPr id="34" name="Прямоугольник 33"/>
          <p:cNvSpPr/>
          <p:nvPr/>
        </p:nvSpPr>
        <p:spPr>
          <a:xfrm>
            <a:off x="323528" y="260648"/>
            <a:ext cx="784887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Интерактивная игра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0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31" cstate="screen"/>
          <a:srcRect/>
          <a:stretch>
            <a:fillRect/>
          </a:stretch>
        </p:blipFill>
        <p:spPr bwMode="auto">
          <a:xfrm>
            <a:off x="324297" y="1124744"/>
            <a:ext cx="648072" cy="671013"/>
          </a:xfrm>
          <a:prstGeom prst="rect">
            <a:avLst/>
          </a:prstGeom>
          <a:noFill/>
        </p:spPr>
      </p:pic>
      <p:pic>
        <p:nvPicPr>
          <p:cNvPr id="76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31" cstate="screen"/>
          <a:srcRect/>
          <a:stretch>
            <a:fillRect/>
          </a:stretch>
        </p:blipFill>
        <p:spPr bwMode="auto">
          <a:xfrm>
            <a:off x="324297" y="1844824"/>
            <a:ext cx="648072" cy="671013"/>
          </a:xfrm>
          <a:prstGeom prst="rect">
            <a:avLst/>
          </a:prstGeom>
          <a:noFill/>
        </p:spPr>
      </p:pic>
      <p:pic>
        <p:nvPicPr>
          <p:cNvPr id="77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31" cstate="screen"/>
          <a:srcRect/>
          <a:stretch>
            <a:fillRect/>
          </a:stretch>
        </p:blipFill>
        <p:spPr bwMode="auto">
          <a:xfrm>
            <a:off x="324297" y="2613971"/>
            <a:ext cx="648072" cy="671013"/>
          </a:xfrm>
          <a:prstGeom prst="rect">
            <a:avLst/>
          </a:prstGeom>
          <a:noFill/>
        </p:spPr>
      </p:pic>
      <p:pic>
        <p:nvPicPr>
          <p:cNvPr id="78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31" cstate="screen"/>
          <a:srcRect/>
          <a:stretch>
            <a:fillRect/>
          </a:stretch>
        </p:blipFill>
        <p:spPr bwMode="auto">
          <a:xfrm>
            <a:off x="324297" y="3356992"/>
            <a:ext cx="648072" cy="671013"/>
          </a:xfrm>
          <a:prstGeom prst="rect">
            <a:avLst/>
          </a:prstGeom>
          <a:noFill/>
        </p:spPr>
      </p:pic>
      <p:pic>
        <p:nvPicPr>
          <p:cNvPr id="79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31" cstate="screen"/>
          <a:srcRect/>
          <a:stretch>
            <a:fillRect/>
          </a:stretch>
        </p:blipFill>
        <p:spPr bwMode="auto">
          <a:xfrm>
            <a:off x="324297" y="4077072"/>
            <a:ext cx="648072" cy="671013"/>
          </a:xfrm>
          <a:prstGeom prst="rect">
            <a:avLst/>
          </a:prstGeom>
          <a:noFill/>
        </p:spPr>
      </p:pic>
      <p:pic>
        <p:nvPicPr>
          <p:cNvPr id="66" name="Picture 4" descr="C:\Users\Елена\Pictures\klip_249_божьи коровки_adr\1 (10).png"/>
          <p:cNvPicPr>
            <a:picLocks noChangeAspect="1" noChangeArrowheads="1"/>
          </p:cNvPicPr>
          <p:nvPr/>
        </p:nvPicPr>
        <p:blipFill>
          <a:blip r:embed="rId32" cstate="screen"/>
          <a:srcRect/>
          <a:stretch>
            <a:fillRect/>
          </a:stretch>
        </p:blipFill>
        <p:spPr bwMode="auto">
          <a:xfrm>
            <a:off x="6012160" y="4869160"/>
            <a:ext cx="2702609" cy="1821324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31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" dur="indefinite"/>
                                        <p:tgtEl>
                                          <p:spTgt spid="3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31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9" dur="indefinite"/>
                                        <p:tgtEl>
                                          <p:spTgt spid="3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31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5" dur="indefinite"/>
                                        <p:tgtEl>
                                          <p:spTgt spid="3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31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1" dur="indefinite"/>
                                        <p:tgtEl>
                                          <p:spTgt spid="3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6" dur="indefinite"/>
                                        <p:tgtEl>
                                          <p:spTgt spid="31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7" dur="indefinite"/>
                                        <p:tgtEl>
                                          <p:spTgt spid="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2" dur="indefinite"/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3" dur="indefinite"/>
                                        <p:tgtEl>
                                          <p:spTgt spid="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31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9" dur="indefinite"/>
                                        <p:tgtEl>
                                          <p:spTgt spid="3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4" dur="indefinite"/>
                                        <p:tgtEl>
                                          <p:spTgt spid="31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5" dur="indefinite"/>
                                        <p:tgtEl>
                                          <p:spTgt spid="3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0" dur="indefinite"/>
                                        <p:tgtEl>
                                          <p:spTgt spid="31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1" dur="indefinite"/>
                                        <p:tgtEl>
                                          <p:spTgt spid="3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6" dur="indefinite"/>
                                        <p:tgtEl>
                                          <p:spTgt spid="31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7" dur="indefinite"/>
                                        <p:tgtEl>
                                          <p:spTgt spid="3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0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2" dur="indefinite"/>
                                        <p:tgtEl>
                                          <p:spTgt spid="31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3" dur="indefinite"/>
                                        <p:tgtEl>
                                          <p:spTgt spid="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1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8" dur="indefinite"/>
                                        <p:tgtEl>
                                          <p:spTgt spid="31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9" dur="indefinite"/>
                                        <p:tgtEl>
                                          <p:spTgt spid="3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2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4" dur="indefinite"/>
                                        <p:tgtEl>
                                          <p:spTgt spid="31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5" dur="indefinite"/>
                                        <p:tgtEl>
                                          <p:spTgt spid="3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3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1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0" dur="indefinite"/>
                                        <p:tgtEl>
                                          <p:spTgt spid="31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1" dur="indefinite"/>
                                        <p:tgtEl>
                                          <p:spTgt spid="3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6" dur="indefinite"/>
                                        <p:tgtEl>
                                          <p:spTgt spid="31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7" dur="indefinite"/>
                                        <p:tgtEl>
                                          <p:spTgt spid="3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5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31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2" dur="indefinite"/>
                                        <p:tgtEl>
                                          <p:spTgt spid="31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3" dur="indefinite"/>
                                        <p:tgtEl>
                                          <p:spTgt spid="3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6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3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8" dur="indefinite"/>
                                        <p:tgtEl>
                                          <p:spTgt spid="31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9" dur="indefinite"/>
                                        <p:tgtEl>
                                          <p:spTgt spid="3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7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31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4" dur="indefinite"/>
                                        <p:tgtEl>
                                          <p:spTgt spid="31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5" dur="indefinite"/>
                                        <p:tgtEl>
                                          <p:spTgt spid="3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8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31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0" dur="indefinite"/>
                                        <p:tgtEl>
                                          <p:spTgt spid="31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21" dur="indefinite"/>
                                        <p:tgtEl>
                                          <p:spTgt spid="3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9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1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6" dur="indefinite"/>
                                        <p:tgtEl>
                                          <p:spTgt spid="31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27" dur="indefinite"/>
                                        <p:tgtEl>
                                          <p:spTgt spid="3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0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31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2" dur="indefinite"/>
                                        <p:tgtEl>
                                          <p:spTgt spid="31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3" dur="indefinite"/>
                                        <p:tgtEl>
                                          <p:spTgt spid="3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2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3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8" dur="indefinite"/>
                                        <p:tgtEl>
                                          <p:spTgt spid="31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9" dur="indefinite"/>
                                        <p:tgtEl>
                                          <p:spTgt spid="3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3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31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4" dur="indefinite"/>
                                        <p:tgtEl>
                                          <p:spTgt spid="31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45" dur="indefinite"/>
                                        <p:tgtEl>
                                          <p:spTgt spid="3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4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3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0" dur="indefinite"/>
                                        <p:tgtEl>
                                          <p:spTgt spid="31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1" dur="indefinite"/>
                                        <p:tgtEl>
                                          <p:spTgt spid="3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5"/>
                  </p:tgtEl>
                </p:cond>
              </p:nextCondLst>
            </p:seq>
          </p:childTnLst>
        </p:cTn>
      </p:par>
    </p:tnLst>
    <p:bldLst>
      <p:bldP spid="3119" grpId="0" animBg="1"/>
      <p:bldP spid="3121" grpId="0" animBg="1"/>
      <p:bldP spid="3122" grpId="0" animBg="1"/>
      <p:bldP spid="3123" grpId="0" animBg="1"/>
      <p:bldP spid="3124" grpId="0" animBg="1"/>
      <p:bldP spid="3125" grpId="0" animBg="1"/>
      <p:bldP spid="3126" grpId="0" animBg="1"/>
      <p:bldP spid="3127" grpId="0" animBg="1"/>
      <p:bldP spid="3128" grpId="0" animBg="1"/>
      <p:bldP spid="3129" grpId="0" animBg="1"/>
      <p:bldP spid="3130" grpId="0" animBg="1"/>
      <p:bldP spid="3131" grpId="0" animBg="1"/>
      <p:bldP spid="3132" grpId="0" animBg="1"/>
      <p:bldP spid="3133" grpId="0" animBg="1"/>
      <p:bldP spid="3134" grpId="0" animBg="1"/>
      <p:bldP spid="3135" grpId="0" animBg="1"/>
      <p:bldP spid="3136" grpId="0" animBg="1"/>
      <p:bldP spid="3137" grpId="0" animBg="1"/>
      <p:bldP spid="3138" grpId="0" animBg="1"/>
      <p:bldP spid="3139" grpId="0" animBg="1"/>
      <p:bldP spid="3140" grpId="0" animBg="1"/>
      <p:bldP spid="3142" grpId="0" animBg="1"/>
      <p:bldP spid="3143" grpId="0" animBg="1"/>
      <p:bldP spid="3144" grpId="0" animBg="1"/>
      <p:bldP spid="314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948264" y="332656"/>
            <a:ext cx="1152128" cy="1192912"/>
          </a:xfrm>
          <a:prstGeom prst="rect">
            <a:avLst/>
          </a:prstGeom>
          <a:noFill/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785786" y="4429132"/>
            <a:ext cx="6357982" cy="9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400" b="1" i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Дети имеют право на приемлемый </a:t>
            </a:r>
          </a:p>
          <a:p>
            <a:pPr algn="ctr">
              <a:spcBef>
                <a:spcPct val="20000"/>
              </a:spcBef>
            </a:pPr>
            <a:r>
              <a:rPr lang="ru-RU" sz="2400" b="1" i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уровень жизни!</a:t>
            </a:r>
          </a:p>
        </p:txBody>
      </p:sp>
      <p:sp>
        <p:nvSpPr>
          <p:cNvPr id="10" name="AutoShape 47"/>
          <p:cNvSpPr>
            <a:spLocks noChangeArrowheads="1"/>
          </p:cNvSpPr>
          <p:nvPr/>
        </p:nvSpPr>
        <p:spPr bwMode="auto">
          <a:xfrm>
            <a:off x="7236296" y="620688"/>
            <a:ext cx="576064" cy="576064"/>
          </a:xfrm>
          <a:prstGeom prst="ellipse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/>
              <a:t>10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55576" y="404664"/>
            <a:ext cx="6264696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Права детей в картинках</a:t>
            </a:r>
            <a:endParaRPr lang="ru-RU" sz="3600" b="1" spc="50" dirty="0">
              <a:ln w="11430">
                <a:solidFill>
                  <a:srgbClr val="460046"/>
                </a:solidFill>
              </a:ln>
              <a:gradFill>
                <a:gsLst>
                  <a:gs pos="25000">
                    <a:srgbClr val="7030A0"/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2" descr="http://img-fotki.yandex.ru/get/9349/20573769.52/0_94204_946b02f5_L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344482"/>
            <a:ext cx="1403648" cy="113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Users\Елена\Pictures\klip_249_божьи коровки_adr\1 (10)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6012160" y="4869160"/>
            <a:ext cx="2702609" cy="1821324"/>
          </a:xfrm>
          <a:prstGeom prst="rect">
            <a:avLst/>
          </a:prstGeom>
          <a:noFill/>
        </p:spPr>
      </p:pic>
      <p:pic>
        <p:nvPicPr>
          <p:cNvPr id="9" name="Рисунок 8" descr="17.JPG"/>
          <p:cNvPicPr>
            <a:picLocks noChangeAspect="1"/>
          </p:cNvPicPr>
          <p:nvPr/>
        </p:nvPicPr>
        <p:blipFill>
          <a:blip r:embed="rId8" cstate="screen"/>
          <a:srcRect/>
          <a:stretch>
            <a:fillRect/>
          </a:stretch>
        </p:blipFill>
        <p:spPr>
          <a:xfrm>
            <a:off x="1571604" y="1142984"/>
            <a:ext cx="4929222" cy="3000396"/>
          </a:xfrm>
          <a:prstGeom prst="rect">
            <a:avLst/>
          </a:prstGeom>
          <a:ln>
            <a:solidFill>
              <a:srgbClr val="7030A0"/>
            </a:solidFill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948264" y="332656"/>
            <a:ext cx="1152128" cy="1192912"/>
          </a:xfrm>
          <a:prstGeom prst="rect">
            <a:avLst/>
          </a:prstGeom>
          <a:noFill/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000100" y="4500570"/>
            <a:ext cx="6357982" cy="9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400" b="1" i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Дети имеют право </a:t>
            </a:r>
          </a:p>
          <a:p>
            <a:pPr algn="ctr">
              <a:spcBef>
                <a:spcPct val="20000"/>
              </a:spcBef>
            </a:pPr>
            <a:r>
              <a:rPr lang="ru-RU" sz="2400" b="1" i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на бесплатное образование!</a:t>
            </a:r>
          </a:p>
        </p:txBody>
      </p:sp>
      <p:sp>
        <p:nvSpPr>
          <p:cNvPr id="10" name="AutoShape 47"/>
          <p:cNvSpPr>
            <a:spLocks noChangeArrowheads="1"/>
          </p:cNvSpPr>
          <p:nvPr/>
        </p:nvSpPr>
        <p:spPr bwMode="auto">
          <a:xfrm>
            <a:off x="7236296" y="620688"/>
            <a:ext cx="576064" cy="576064"/>
          </a:xfrm>
          <a:prstGeom prst="ellipse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20</a:t>
            </a:r>
            <a:endParaRPr lang="ru-RU" sz="3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755576" y="404664"/>
            <a:ext cx="6264696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Права детей в картинках</a:t>
            </a:r>
            <a:endParaRPr lang="ru-RU" sz="3600" b="1" spc="50" dirty="0">
              <a:ln w="11430">
                <a:solidFill>
                  <a:srgbClr val="460046"/>
                </a:solidFill>
              </a:ln>
              <a:gradFill>
                <a:gsLst>
                  <a:gs pos="25000">
                    <a:srgbClr val="7030A0"/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2" descr="http://img-fotki.yandex.ru/get/9349/20573769.52/0_94204_946b02f5_L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344482"/>
            <a:ext cx="1403648" cy="113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Users\Елена\Pictures\klip_249_божьи коровки_adr\1 (10)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6012160" y="4869160"/>
            <a:ext cx="2702609" cy="1821324"/>
          </a:xfrm>
          <a:prstGeom prst="rect">
            <a:avLst/>
          </a:prstGeom>
          <a:noFill/>
        </p:spPr>
      </p:pic>
      <p:pic>
        <p:nvPicPr>
          <p:cNvPr id="9" name="Рисунок 8" descr="1966.JPG"/>
          <p:cNvPicPr>
            <a:picLocks noChangeAspect="1"/>
          </p:cNvPicPr>
          <p:nvPr/>
        </p:nvPicPr>
        <p:blipFill>
          <a:blip r:embed="rId8" cstate="screen"/>
          <a:srcRect/>
          <a:stretch>
            <a:fillRect/>
          </a:stretch>
        </p:blipFill>
        <p:spPr>
          <a:xfrm>
            <a:off x="1428728" y="1071546"/>
            <a:ext cx="5286412" cy="3298360"/>
          </a:xfrm>
          <a:prstGeom prst="rect">
            <a:avLst/>
          </a:prstGeom>
          <a:ln>
            <a:solidFill>
              <a:srgbClr val="7030A0"/>
            </a:solidFill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948264" y="332656"/>
            <a:ext cx="1152128" cy="1192912"/>
          </a:xfrm>
          <a:prstGeom prst="rect">
            <a:avLst/>
          </a:prstGeom>
          <a:noFill/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000100" y="4572008"/>
            <a:ext cx="6286544" cy="9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400" b="1" i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Каждый ребёнок имеет право </a:t>
            </a:r>
          </a:p>
          <a:p>
            <a:pPr algn="ctr">
              <a:spcBef>
                <a:spcPct val="20000"/>
              </a:spcBef>
            </a:pPr>
            <a:r>
              <a:rPr lang="ru-RU" sz="2400" b="1" i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на медицинскую помощь!</a:t>
            </a:r>
          </a:p>
        </p:txBody>
      </p:sp>
      <p:sp>
        <p:nvSpPr>
          <p:cNvPr id="10" name="AutoShape 47"/>
          <p:cNvSpPr>
            <a:spLocks noChangeArrowheads="1"/>
          </p:cNvSpPr>
          <p:nvPr/>
        </p:nvSpPr>
        <p:spPr bwMode="auto">
          <a:xfrm>
            <a:off x="7236296" y="620688"/>
            <a:ext cx="576064" cy="576064"/>
          </a:xfrm>
          <a:prstGeom prst="ellipse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30</a:t>
            </a:r>
            <a:endParaRPr lang="ru-RU" sz="3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755576" y="404664"/>
            <a:ext cx="6264696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Права детей в картинках</a:t>
            </a:r>
            <a:endParaRPr lang="ru-RU" sz="3600" b="1" spc="50" dirty="0">
              <a:ln w="11430">
                <a:solidFill>
                  <a:srgbClr val="460046"/>
                </a:solidFill>
              </a:ln>
              <a:gradFill>
                <a:gsLst>
                  <a:gs pos="25000">
                    <a:srgbClr val="7030A0"/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2" descr="http://img-fotki.yandex.ru/get/9349/20573769.52/0_94204_946b02f5_L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344482"/>
            <a:ext cx="1403648" cy="113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Users\Елена\Pictures\klip_249_божьи коровки_adr\1 (10)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6012160" y="4869160"/>
            <a:ext cx="2702609" cy="1821324"/>
          </a:xfrm>
          <a:prstGeom prst="rect">
            <a:avLst/>
          </a:prstGeom>
          <a:noFill/>
        </p:spPr>
      </p:pic>
      <p:pic>
        <p:nvPicPr>
          <p:cNvPr id="9" name="Рисунок 8" descr="5630703.jpg"/>
          <p:cNvPicPr>
            <a:picLocks noChangeAspect="1"/>
          </p:cNvPicPr>
          <p:nvPr/>
        </p:nvPicPr>
        <p:blipFill>
          <a:blip r:embed="rId8" cstate="screen"/>
          <a:srcRect/>
          <a:stretch>
            <a:fillRect/>
          </a:stretch>
        </p:blipFill>
        <p:spPr>
          <a:xfrm>
            <a:off x="2000232" y="1071546"/>
            <a:ext cx="4500594" cy="3295078"/>
          </a:xfrm>
          <a:prstGeom prst="rect">
            <a:avLst/>
          </a:prstGeom>
          <a:ln>
            <a:solidFill>
              <a:srgbClr val="7030A0"/>
            </a:solidFill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948264" y="332656"/>
            <a:ext cx="1152128" cy="1192912"/>
          </a:xfrm>
          <a:prstGeom prst="rect">
            <a:avLst/>
          </a:prstGeom>
          <a:noFill/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285852" y="4357694"/>
            <a:ext cx="6143668" cy="9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400" b="1" i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Дети инвалиды имеют право </a:t>
            </a:r>
          </a:p>
          <a:p>
            <a:pPr algn="ctr">
              <a:spcBef>
                <a:spcPct val="20000"/>
              </a:spcBef>
            </a:pPr>
            <a:r>
              <a:rPr lang="ru-RU" sz="2400" b="1" i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на особую заботу и обучение</a:t>
            </a:r>
          </a:p>
        </p:txBody>
      </p:sp>
      <p:sp>
        <p:nvSpPr>
          <p:cNvPr id="10" name="AutoShape 47"/>
          <p:cNvSpPr>
            <a:spLocks noChangeArrowheads="1"/>
          </p:cNvSpPr>
          <p:nvPr/>
        </p:nvSpPr>
        <p:spPr bwMode="auto">
          <a:xfrm>
            <a:off x="7236296" y="620688"/>
            <a:ext cx="576064" cy="576064"/>
          </a:xfrm>
          <a:prstGeom prst="ellipse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40</a:t>
            </a:r>
            <a:endParaRPr lang="ru-RU" sz="3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755576" y="404664"/>
            <a:ext cx="6264696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Права детей в картинках</a:t>
            </a:r>
            <a:endParaRPr lang="ru-RU" sz="3600" b="1" spc="50" dirty="0">
              <a:ln w="11430">
                <a:solidFill>
                  <a:srgbClr val="460046"/>
                </a:solidFill>
              </a:ln>
              <a:gradFill>
                <a:gsLst>
                  <a:gs pos="25000">
                    <a:srgbClr val="7030A0"/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2" descr="http://img-fotki.yandex.ru/get/9349/20573769.52/0_94204_946b02f5_L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344482"/>
            <a:ext cx="1403648" cy="113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Users\Елена\Pictures\klip_249_божьи коровки_adr\1 (10)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6012160" y="4869160"/>
            <a:ext cx="2702609" cy="1821324"/>
          </a:xfrm>
          <a:prstGeom prst="rect">
            <a:avLst/>
          </a:prstGeom>
          <a:noFill/>
        </p:spPr>
      </p:pic>
      <p:pic>
        <p:nvPicPr>
          <p:cNvPr id="9" name="Рисунок 8" descr="детиии.jpg"/>
          <p:cNvPicPr>
            <a:picLocks noChangeAspect="1"/>
          </p:cNvPicPr>
          <p:nvPr/>
        </p:nvPicPr>
        <p:blipFill>
          <a:blip r:embed="rId8" cstate="screen"/>
          <a:srcRect/>
          <a:stretch>
            <a:fillRect/>
          </a:stretch>
        </p:blipFill>
        <p:spPr>
          <a:xfrm>
            <a:off x="1928794" y="1142984"/>
            <a:ext cx="4429156" cy="3006950"/>
          </a:xfrm>
          <a:prstGeom prst="rect">
            <a:avLst/>
          </a:prstGeom>
          <a:ln>
            <a:solidFill>
              <a:srgbClr val="7030A0"/>
            </a:solidFill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948264" y="332656"/>
            <a:ext cx="1152128" cy="1192912"/>
          </a:xfrm>
          <a:prstGeom prst="rect">
            <a:avLst/>
          </a:prstGeom>
          <a:noFill/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714480" y="4429132"/>
            <a:ext cx="5143536" cy="9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400" b="1" i="1" spc="300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Дети имеют право </a:t>
            </a:r>
          </a:p>
          <a:p>
            <a:pPr algn="ctr">
              <a:spcBef>
                <a:spcPct val="20000"/>
              </a:spcBef>
            </a:pPr>
            <a:r>
              <a:rPr lang="ru-RU" sz="2400" b="1" i="1" spc="300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выражать своё мнение </a:t>
            </a:r>
          </a:p>
        </p:txBody>
      </p:sp>
      <p:sp>
        <p:nvSpPr>
          <p:cNvPr id="10" name="AutoShape 47"/>
          <p:cNvSpPr>
            <a:spLocks noChangeArrowheads="1"/>
          </p:cNvSpPr>
          <p:nvPr/>
        </p:nvSpPr>
        <p:spPr bwMode="auto">
          <a:xfrm>
            <a:off x="7236296" y="620688"/>
            <a:ext cx="576064" cy="576064"/>
          </a:xfrm>
          <a:prstGeom prst="ellipse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50</a:t>
            </a:r>
            <a:endParaRPr lang="ru-RU" sz="3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755576" y="404664"/>
            <a:ext cx="6264696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Права детей в картинках</a:t>
            </a:r>
            <a:endParaRPr lang="ru-RU" sz="3600" b="1" spc="50" dirty="0">
              <a:ln w="11430">
                <a:solidFill>
                  <a:srgbClr val="460046"/>
                </a:solidFill>
              </a:ln>
              <a:gradFill>
                <a:gsLst>
                  <a:gs pos="25000">
                    <a:srgbClr val="7030A0"/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2" descr="http://img-fotki.yandex.ru/get/9349/20573769.52/0_94204_946b02f5_L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344482"/>
            <a:ext cx="1403648" cy="113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Users\Елена\Pictures\klip_249_божьи коровки_adr\1 (10)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6012160" y="4869160"/>
            <a:ext cx="2702609" cy="1821324"/>
          </a:xfrm>
          <a:prstGeom prst="rect">
            <a:avLst/>
          </a:prstGeom>
          <a:noFill/>
        </p:spPr>
      </p:pic>
      <p:pic>
        <p:nvPicPr>
          <p:cNvPr id="9" name="Рисунок 8" descr="детиии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>
          <a:xfrm>
            <a:off x="1643042" y="1056876"/>
            <a:ext cx="5143536" cy="3168786"/>
          </a:xfrm>
          <a:prstGeom prst="rect">
            <a:avLst/>
          </a:prstGeom>
          <a:ln>
            <a:solidFill>
              <a:srgbClr val="7030A0"/>
            </a:solidFill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948264" y="332656"/>
            <a:ext cx="1152128" cy="1192912"/>
          </a:xfrm>
          <a:prstGeom prst="rect">
            <a:avLst/>
          </a:prstGeom>
          <a:noFill/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95536" y="2924944"/>
            <a:ext cx="38907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 b="1" i="1" dirty="0" smtClean="0">
                <a:solidFill>
                  <a:srgbClr val="007033"/>
                </a:solidFill>
                <a:latin typeface="Georgia" pitchFamily="18" charset="0"/>
              </a:rPr>
              <a:t>Новый год!</a:t>
            </a:r>
          </a:p>
        </p:txBody>
      </p:sp>
      <p:sp>
        <p:nvSpPr>
          <p:cNvPr id="10" name="AutoShape 47"/>
          <p:cNvSpPr>
            <a:spLocks noChangeArrowheads="1"/>
          </p:cNvSpPr>
          <p:nvPr/>
        </p:nvSpPr>
        <p:spPr bwMode="auto">
          <a:xfrm>
            <a:off x="7236296" y="620688"/>
            <a:ext cx="576064" cy="576064"/>
          </a:xfrm>
          <a:prstGeom prst="ellipse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10</a:t>
            </a:r>
            <a:endParaRPr lang="ru-RU" sz="3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755576" y="404664"/>
            <a:ext cx="6264696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>
                  <a:solidFill>
                    <a:srgbClr val="2E3917"/>
                  </a:solidFill>
                </a:ln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ПРАЗДНИКИ</a:t>
            </a:r>
            <a:endParaRPr lang="ru-RU" sz="3600" b="1" spc="50" dirty="0">
              <a:ln w="11430">
                <a:solidFill>
                  <a:srgbClr val="2E3917"/>
                </a:solidFill>
              </a:ln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2" descr="http://img-fotki.yandex.ru/get/9349/20573769.52/0_94204_946b02f5_L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344482"/>
            <a:ext cx="1403648" cy="113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Users\Елена\Pictures\klip_249_божьи коровки_adr\1 (10)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6012160" y="4869160"/>
            <a:ext cx="2702609" cy="1821324"/>
          </a:xfrm>
          <a:prstGeom prst="rect">
            <a:avLst/>
          </a:prstGeom>
          <a:noFill/>
        </p:spPr>
      </p:pic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357158" y="1357298"/>
            <a:ext cx="464347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2E39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Возле ёлки хоровод,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2E39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Мы встречаем... </a:t>
            </a:r>
          </a:p>
        </p:txBody>
      </p:sp>
      <p:pic>
        <p:nvPicPr>
          <p:cNvPr id="11" name="Рисунок 10" descr="traffic_light.jpg"/>
          <p:cNvPicPr>
            <a:picLocks noChangeAspect="1"/>
          </p:cNvPicPr>
          <p:nvPr/>
        </p:nvPicPr>
        <p:blipFill>
          <a:blip r:embed="rId8" cstate="screen"/>
          <a:stretch>
            <a:fillRect/>
          </a:stretch>
        </p:blipFill>
        <p:spPr>
          <a:xfrm>
            <a:off x="4143372" y="1857364"/>
            <a:ext cx="2428388" cy="3757662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948264" y="332656"/>
            <a:ext cx="1152128" cy="1192912"/>
          </a:xfrm>
          <a:prstGeom prst="rect">
            <a:avLst/>
          </a:prstGeom>
          <a:noFill/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642910" y="3929066"/>
            <a:ext cx="35004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День Знаний.</a:t>
            </a:r>
          </a:p>
        </p:txBody>
      </p:sp>
      <p:sp>
        <p:nvSpPr>
          <p:cNvPr id="10" name="AutoShape 47"/>
          <p:cNvSpPr>
            <a:spLocks noChangeArrowheads="1"/>
          </p:cNvSpPr>
          <p:nvPr/>
        </p:nvSpPr>
        <p:spPr bwMode="auto">
          <a:xfrm>
            <a:off x="7236296" y="620688"/>
            <a:ext cx="576064" cy="576064"/>
          </a:xfrm>
          <a:prstGeom prst="ellipse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20</a:t>
            </a:r>
            <a:endParaRPr lang="ru-RU" sz="3200" b="1" dirty="0"/>
          </a:p>
        </p:txBody>
      </p:sp>
      <p:pic>
        <p:nvPicPr>
          <p:cNvPr id="14" name="Picture 2" descr="http://img-fotki.yandex.ru/get/9349/20573769.52/0_94204_946b02f5_L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344482"/>
            <a:ext cx="1403648" cy="113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Users\Елена\Pictures\klip_249_божьи коровки_adr\1 (10)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6012160" y="4869160"/>
            <a:ext cx="2702609" cy="1821324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755576" y="404664"/>
            <a:ext cx="6264696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>
                  <a:solidFill>
                    <a:srgbClr val="2E3917"/>
                  </a:solidFill>
                </a:ln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ПРАЗДНИКИ</a:t>
            </a:r>
            <a:endParaRPr lang="ru-RU" sz="3600" b="1" spc="50" dirty="0">
              <a:ln w="11430">
                <a:solidFill>
                  <a:srgbClr val="2E3917"/>
                </a:solidFill>
              </a:ln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785818" y="1000108"/>
            <a:ext cx="6500826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rgbClr val="2E39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Ранцы, бантики мелькают,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rgbClr val="2E39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Каждый свой букет несёт,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rgbClr val="2E39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Школа двери открывает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rgbClr val="2E39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Нам в учебный новый год. </a:t>
            </a:r>
          </a:p>
        </p:txBody>
      </p:sp>
      <p:pic>
        <p:nvPicPr>
          <p:cNvPr id="11" name="Рисунок 10" descr="traffic_light.jpg"/>
          <p:cNvPicPr>
            <a:picLocks noChangeAspect="1"/>
          </p:cNvPicPr>
          <p:nvPr/>
        </p:nvPicPr>
        <p:blipFill>
          <a:blip r:embed="rId8" cstate="screen"/>
          <a:stretch>
            <a:fillRect/>
          </a:stretch>
        </p:blipFill>
        <p:spPr>
          <a:xfrm>
            <a:off x="3428992" y="2851693"/>
            <a:ext cx="2928958" cy="2827357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948264" y="332656"/>
            <a:ext cx="1152128" cy="1192912"/>
          </a:xfrm>
          <a:prstGeom prst="rect">
            <a:avLst/>
          </a:prstGeom>
          <a:noFill/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609850" y="3630043"/>
            <a:ext cx="253339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 b="1" i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8 Марта!</a:t>
            </a:r>
          </a:p>
        </p:txBody>
      </p:sp>
      <p:sp>
        <p:nvSpPr>
          <p:cNvPr id="10" name="AutoShape 47"/>
          <p:cNvSpPr>
            <a:spLocks noChangeArrowheads="1"/>
          </p:cNvSpPr>
          <p:nvPr/>
        </p:nvSpPr>
        <p:spPr bwMode="auto">
          <a:xfrm>
            <a:off x="7236296" y="620688"/>
            <a:ext cx="576064" cy="576064"/>
          </a:xfrm>
          <a:prstGeom prst="ellipse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30</a:t>
            </a:r>
            <a:endParaRPr lang="ru-RU" sz="3200" b="1" dirty="0"/>
          </a:p>
        </p:txBody>
      </p:sp>
      <p:pic>
        <p:nvPicPr>
          <p:cNvPr id="14" name="Picture 2" descr="http://img-fotki.yandex.ru/get/9349/20573769.52/0_94204_946b02f5_L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344482"/>
            <a:ext cx="1403648" cy="113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Users\Елена\Pictures\klip_249_божьи коровки_adr\1 (10)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6012160" y="4869160"/>
            <a:ext cx="2702609" cy="1821324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755576" y="404664"/>
            <a:ext cx="6264696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>
                  <a:solidFill>
                    <a:srgbClr val="2E3917"/>
                  </a:solidFill>
                </a:ln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ПРАЗДНИКИ</a:t>
            </a:r>
            <a:endParaRPr lang="ru-RU" sz="3600" b="1" spc="50" dirty="0">
              <a:ln w="11430">
                <a:solidFill>
                  <a:srgbClr val="2E3917"/>
                </a:solidFill>
              </a:ln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571504" y="1014225"/>
            <a:ext cx="585788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2E39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День сегодня не простой,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2E39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С девочками в день такой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2E39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Драться перестанем,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2E39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Поздравлять их станем.</a:t>
            </a:r>
          </a:p>
        </p:txBody>
      </p:sp>
      <p:pic>
        <p:nvPicPr>
          <p:cNvPr id="11" name="Рисунок 10" descr="traffic_light.jpg"/>
          <p:cNvPicPr>
            <a:picLocks noChangeAspect="1"/>
          </p:cNvPicPr>
          <p:nvPr/>
        </p:nvPicPr>
        <p:blipFill>
          <a:blip r:embed="rId8" cstate="screen">
            <a:clrChange>
              <a:clrFrom>
                <a:srgbClr val="F6EEE3"/>
              </a:clrFrom>
              <a:clrTo>
                <a:srgbClr val="F6EEE3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960611" y="2738384"/>
            <a:ext cx="3968843" cy="2976632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948264" y="332656"/>
            <a:ext cx="1152128" cy="1192912"/>
          </a:xfrm>
          <a:prstGeom prst="rect">
            <a:avLst/>
          </a:prstGeom>
          <a:noFill/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95536" y="4000504"/>
            <a:ext cx="289058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 i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23 ФЕВРАЛЯ!</a:t>
            </a:r>
          </a:p>
        </p:txBody>
      </p:sp>
      <p:sp>
        <p:nvSpPr>
          <p:cNvPr id="10" name="AutoShape 47"/>
          <p:cNvSpPr>
            <a:spLocks noChangeArrowheads="1"/>
          </p:cNvSpPr>
          <p:nvPr/>
        </p:nvSpPr>
        <p:spPr bwMode="auto">
          <a:xfrm>
            <a:off x="7236296" y="620688"/>
            <a:ext cx="576064" cy="576064"/>
          </a:xfrm>
          <a:prstGeom prst="ellipse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40</a:t>
            </a:r>
            <a:endParaRPr lang="ru-RU" sz="3200" b="1" dirty="0"/>
          </a:p>
        </p:txBody>
      </p:sp>
      <p:pic>
        <p:nvPicPr>
          <p:cNvPr id="14" name="Picture 2" descr="http://img-fotki.yandex.ru/get/9349/20573769.52/0_94204_946b02f5_L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344482"/>
            <a:ext cx="1403648" cy="113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Users\Елена\Pictures\klip_249_божьи коровки_adr\1 (10)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6012160" y="4869160"/>
            <a:ext cx="2702609" cy="1821324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755576" y="404664"/>
            <a:ext cx="6264696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>
                  <a:solidFill>
                    <a:srgbClr val="2E3917"/>
                  </a:solidFill>
                </a:ln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ПРАЗДНИКИ</a:t>
            </a:r>
            <a:endParaRPr lang="ru-RU" sz="3600" b="1" spc="50" dirty="0">
              <a:ln w="11430">
                <a:solidFill>
                  <a:srgbClr val="2E3917"/>
                </a:solidFill>
              </a:ln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642910" y="1022978"/>
            <a:ext cx="6357982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2E39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В этот день стихи читаем,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2E39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В классе чай с печеньем пьём,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2E39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Всех мальчишек поздравляем,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2E39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Им подарки раздаём.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2E39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В школе празднуем не зря...</a:t>
            </a:r>
          </a:p>
        </p:txBody>
      </p:sp>
      <p:pic>
        <p:nvPicPr>
          <p:cNvPr id="11" name="Рисунок 10" descr="traffic_light.jpg"/>
          <p:cNvPicPr>
            <a:picLocks noChangeAspect="1"/>
          </p:cNvPicPr>
          <p:nvPr/>
        </p:nvPicPr>
        <p:blipFill>
          <a:blip r:embed="rId8" cstate="screen"/>
          <a:stretch>
            <a:fillRect/>
          </a:stretch>
        </p:blipFill>
        <p:spPr>
          <a:xfrm>
            <a:off x="3159053" y="3227863"/>
            <a:ext cx="2984583" cy="2487153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948264" y="332656"/>
            <a:ext cx="1152128" cy="1192912"/>
          </a:xfrm>
          <a:prstGeom prst="rect">
            <a:avLst/>
          </a:prstGeom>
          <a:noFill/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428596" y="4071942"/>
            <a:ext cx="378621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 b="1" i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День рожденья!</a:t>
            </a:r>
          </a:p>
        </p:txBody>
      </p:sp>
      <p:sp>
        <p:nvSpPr>
          <p:cNvPr id="10" name="AutoShape 47"/>
          <p:cNvSpPr>
            <a:spLocks noChangeArrowheads="1"/>
          </p:cNvSpPr>
          <p:nvPr/>
        </p:nvSpPr>
        <p:spPr bwMode="auto">
          <a:xfrm>
            <a:off x="7236296" y="620688"/>
            <a:ext cx="576064" cy="576064"/>
          </a:xfrm>
          <a:prstGeom prst="ellipse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50</a:t>
            </a:r>
            <a:endParaRPr lang="ru-RU" sz="3200" b="1" dirty="0"/>
          </a:p>
        </p:txBody>
      </p:sp>
      <p:pic>
        <p:nvPicPr>
          <p:cNvPr id="14" name="Picture 2" descr="http://img-fotki.yandex.ru/get/9349/20573769.52/0_94204_946b02f5_L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344482"/>
            <a:ext cx="1403648" cy="113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Users\Елена\Pictures\klip_249_божьи коровки_adr\1 (10)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6012160" y="4869160"/>
            <a:ext cx="2702609" cy="1821324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755576" y="404664"/>
            <a:ext cx="6264696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>
                  <a:solidFill>
                    <a:srgbClr val="2E3917"/>
                  </a:solidFill>
                </a:ln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НОМИНАЦИЯ</a:t>
            </a:r>
            <a:endParaRPr lang="ru-RU" sz="3600" b="1" spc="50" dirty="0">
              <a:ln w="11430">
                <a:solidFill>
                  <a:srgbClr val="2E3917"/>
                </a:solidFill>
              </a:ln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500034" y="960294"/>
            <a:ext cx="6357982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2E39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В нашем классе у ребят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2E39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Нынче праздник, говорят.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2E39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Не у всех, а лишь у Таньки.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2E39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Ей подарим мы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2E39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мозайку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2E39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2E39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Таня нынче с угощеньем.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2E39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Что за праздник?</a:t>
            </a:r>
          </a:p>
        </p:txBody>
      </p:sp>
      <p:pic>
        <p:nvPicPr>
          <p:cNvPr id="12" name="Рисунок 11" descr="traffic_light.jpg"/>
          <p:cNvPicPr>
            <a:picLocks noChangeAspect="1"/>
          </p:cNvPicPr>
          <p:nvPr/>
        </p:nvPicPr>
        <p:blipFill>
          <a:blip r:embed="rId8" cstate="screen"/>
          <a:stretch>
            <a:fillRect/>
          </a:stretch>
        </p:blipFill>
        <p:spPr>
          <a:xfrm>
            <a:off x="4714876" y="2786058"/>
            <a:ext cx="3286148" cy="2178246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948264" y="332656"/>
            <a:ext cx="1152128" cy="1192912"/>
          </a:xfrm>
          <a:prstGeom prst="rect">
            <a:avLst/>
          </a:prstGeom>
          <a:noFill/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95536" y="3487167"/>
            <a:ext cx="260482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 b="1" i="1" spc="300" dirty="0" smtClean="0">
                <a:solidFill>
                  <a:srgbClr val="642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Палатка</a:t>
            </a:r>
          </a:p>
        </p:txBody>
      </p:sp>
      <p:sp>
        <p:nvSpPr>
          <p:cNvPr id="10" name="AutoShape 47"/>
          <p:cNvSpPr>
            <a:spLocks noChangeArrowheads="1"/>
          </p:cNvSpPr>
          <p:nvPr/>
        </p:nvSpPr>
        <p:spPr bwMode="auto">
          <a:xfrm>
            <a:off x="7236296" y="620688"/>
            <a:ext cx="576064" cy="576064"/>
          </a:xfrm>
          <a:prstGeom prst="ellipse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10</a:t>
            </a:r>
            <a:endParaRPr lang="ru-RU" sz="3200" b="1" dirty="0"/>
          </a:p>
        </p:txBody>
      </p:sp>
      <p:pic>
        <p:nvPicPr>
          <p:cNvPr id="14" name="Picture 2" descr="http://img-fotki.yandex.ru/get/9349/20573769.52/0_94204_946b02f5_L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344482"/>
            <a:ext cx="1403648" cy="113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Users\Елена\Pictures\klip_249_божьи коровки_adr\1 (10)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6012160" y="4869160"/>
            <a:ext cx="2702609" cy="1821324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755576" y="404664"/>
            <a:ext cx="6264696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ПУТЕШЕСТВИЯ</a:t>
            </a:r>
            <a:endParaRPr lang="ru-RU" sz="3600" b="1" spc="50" dirty="0">
              <a:ln w="11430">
                <a:solidFill>
                  <a:schemeClr val="accent2">
                    <a:lumMod val="50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traffic_light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714174" y="2285992"/>
            <a:ext cx="5286850" cy="3143272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642910" y="1142984"/>
            <a:ext cx="507209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A50021"/>
                </a:solidFill>
              </a:rPr>
              <a:t>И от ветра, и от зноя,</a:t>
            </a:r>
            <a:br>
              <a:rPr lang="ru-RU" sz="3200" b="1" dirty="0" smtClean="0">
                <a:solidFill>
                  <a:srgbClr val="A50021"/>
                </a:solidFill>
              </a:rPr>
            </a:br>
            <a:r>
              <a:rPr lang="ru-RU" sz="3200" b="1" dirty="0" smtClean="0">
                <a:solidFill>
                  <a:srgbClr val="A50021"/>
                </a:solidFill>
              </a:rPr>
              <a:t>От дождя тебя укроет.</a:t>
            </a:r>
            <a:br>
              <a:rPr lang="ru-RU" sz="3200" b="1" dirty="0" smtClean="0">
                <a:solidFill>
                  <a:srgbClr val="A50021"/>
                </a:solidFill>
              </a:rPr>
            </a:br>
            <a:r>
              <a:rPr lang="ru-RU" sz="3200" b="1" dirty="0" smtClean="0">
                <a:solidFill>
                  <a:srgbClr val="A50021"/>
                </a:solidFill>
              </a:rPr>
              <a:t>А как спать в ней сладко!</a:t>
            </a:r>
            <a:br>
              <a:rPr lang="ru-RU" sz="3200" b="1" dirty="0" smtClean="0">
                <a:solidFill>
                  <a:srgbClr val="A50021"/>
                </a:solidFill>
              </a:rPr>
            </a:br>
            <a:r>
              <a:rPr lang="ru-RU" sz="3200" b="1" dirty="0" smtClean="0">
                <a:solidFill>
                  <a:srgbClr val="A50021"/>
                </a:solidFill>
              </a:rPr>
              <a:t>Что это?..</a:t>
            </a:r>
            <a:endParaRPr lang="ru-RU" sz="3200" b="1" dirty="0">
              <a:solidFill>
                <a:srgbClr val="A5002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948264" y="332656"/>
            <a:ext cx="1152128" cy="1192912"/>
          </a:xfrm>
          <a:prstGeom prst="rect">
            <a:avLst/>
          </a:prstGeom>
          <a:noFill/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609850" y="3415729"/>
            <a:ext cx="374783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Компас</a:t>
            </a:r>
          </a:p>
        </p:txBody>
      </p:sp>
      <p:sp>
        <p:nvSpPr>
          <p:cNvPr id="10" name="AutoShape 47"/>
          <p:cNvSpPr>
            <a:spLocks noChangeArrowheads="1"/>
          </p:cNvSpPr>
          <p:nvPr/>
        </p:nvSpPr>
        <p:spPr bwMode="auto">
          <a:xfrm>
            <a:off x="7236296" y="620688"/>
            <a:ext cx="576064" cy="576064"/>
          </a:xfrm>
          <a:prstGeom prst="ellipse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20</a:t>
            </a:r>
            <a:endParaRPr lang="ru-RU" sz="3200" b="1" dirty="0"/>
          </a:p>
        </p:txBody>
      </p:sp>
      <p:pic>
        <p:nvPicPr>
          <p:cNvPr id="14" name="Picture 2" descr="http://img-fotki.yandex.ru/get/9349/20573769.52/0_94204_946b02f5_L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344482"/>
            <a:ext cx="1403648" cy="113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Users\Елена\Pictures\klip_249_божьи коровки_adr\1 (10)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6012160" y="4869160"/>
            <a:ext cx="2702609" cy="1821324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755576" y="404664"/>
            <a:ext cx="6264696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ПУТЕШЕСТВИЯ</a:t>
            </a:r>
            <a:endParaRPr lang="ru-RU" sz="3600" b="1" spc="50" dirty="0">
              <a:ln w="11430">
                <a:solidFill>
                  <a:schemeClr val="accent2">
                    <a:lumMod val="50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00034" y="1142984"/>
            <a:ext cx="635798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Качается стрелка туда и сюда,</a:t>
            </a:r>
            <a:br>
              <a:rPr lang="ru-RU" sz="32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Укажет нам север и юг без труда.</a:t>
            </a:r>
            <a:endParaRPr lang="ru-RU" sz="3200" b="1" dirty="0">
              <a:solidFill>
                <a:srgbClr val="A5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Рисунок 11" descr="traffic_light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30115" y="2285992"/>
            <a:ext cx="3654967" cy="3143272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948264" y="332656"/>
            <a:ext cx="1152128" cy="1192912"/>
          </a:xfrm>
          <a:prstGeom prst="rect">
            <a:avLst/>
          </a:prstGeom>
          <a:noFill/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857224" y="4130109"/>
            <a:ext cx="264320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 b="1" i="1" dirty="0" smtClean="0">
                <a:solidFill>
                  <a:srgbClr val="642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Рюкзак</a:t>
            </a:r>
          </a:p>
        </p:txBody>
      </p:sp>
      <p:sp>
        <p:nvSpPr>
          <p:cNvPr id="10" name="AutoShape 47"/>
          <p:cNvSpPr>
            <a:spLocks noChangeArrowheads="1"/>
          </p:cNvSpPr>
          <p:nvPr/>
        </p:nvSpPr>
        <p:spPr bwMode="auto">
          <a:xfrm>
            <a:off x="7236296" y="620688"/>
            <a:ext cx="576064" cy="576064"/>
          </a:xfrm>
          <a:prstGeom prst="ellipse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30</a:t>
            </a:r>
            <a:endParaRPr lang="ru-RU" sz="3200" b="1" dirty="0"/>
          </a:p>
        </p:txBody>
      </p:sp>
      <p:pic>
        <p:nvPicPr>
          <p:cNvPr id="14" name="Picture 2" descr="http://img-fotki.yandex.ru/get/9349/20573769.52/0_94204_946b02f5_L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344482"/>
            <a:ext cx="1403648" cy="113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Users\Елена\Pictures\klip_249_божьи коровки_adr\1 (10)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6012160" y="4869160"/>
            <a:ext cx="2702609" cy="1821324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755576" y="404664"/>
            <a:ext cx="6264696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ПУТЕШЕСТВИЯ</a:t>
            </a:r>
            <a:endParaRPr lang="ru-RU" sz="3600" b="1" spc="50" dirty="0">
              <a:ln w="11430">
                <a:solidFill>
                  <a:schemeClr val="accent2">
                    <a:lumMod val="50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14348" y="1357298"/>
            <a:ext cx="642942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Он с тобою и со мною</a:t>
            </a:r>
            <a:br>
              <a:rPr lang="ru-RU" sz="32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Шёл лесными стёжками –</a:t>
            </a:r>
            <a:br>
              <a:rPr lang="ru-RU" sz="32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Друг походный за спиною</a:t>
            </a:r>
            <a:br>
              <a:rPr lang="ru-RU" sz="32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ремнях с застёжками.</a:t>
            </a:r>
            <a:endParaRPr lang="ru-RU" sz="3200" b="1" dirty="0">
              <a:solidFill>
                <a:srgbClr val="A5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Рисунок 11" descr="traffic_light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72000" y="1571612"/>
            <a:ext cx="3571900" cy="357190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948264" y="332656"/>
            <a:ext cx="1152128" cy="1192912"/>
          </a:xfrm>
          <a:prstGeom prst="rect">
            <a:avLst/>
          </a:prstGeom>
          <a:noFill/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428596" y="3929066"/>
            <a:ext cx="30003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Карта</a:t>
            </a:r>
          </a:p>
        </p:txBody>
      </p:sp>
      <p:sp>
        <p:nvSpPr>
          <p:cNvPr id="10" name="AutoShape 47"/>
          <p:cNvSpPr>
            <a:spLocks noChangeArrowheads="1"/>
          </p:cNvSpPr>
          <p:nvPr/>
        </p:nvSpPr>
        <p:spPr bwMode="auto">
          <a:xfrm>
            <a:off x="7236296" y="620688"/>
            <a:ext cx="576064" cy="576064"/>
          </a:xfrm>
          <a:prstGeom prst="ellipse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40</a:t>
            </a:r>
            <a:endParaRPr lang="ru-RU" sz="3200" b="1" dirty="0"/>
          </a:p>
        </p:txBody>
      </p:sp>
      <p:pic>
        <p:nvPicPr>
          <p:cNvPr id="14" name="Picture 2" descr="http://img-fotki.yandex.ru/get/9349/20573769.52/0_94204_946b02f5_L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344482"/>
            <a:ext cx="1403648" cy="113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Users\Елена\Pictures\klip_249_божьи коровки_adr\1 (10)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6012160" y="4869160"/>
            <a:ext cx="2702609" cy="1821324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755576" y="404664"/>
            <a:ext cx="6264696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ПУТЕШЕСТВИЯ</a:t>
            </a:r>
            <a:endParaRPr lang="ru-RU" sz="3600" b="1" spc="50" dirty="0">
              <a:ln w="11430">
                <a:solidFill>
                  <a:schemeClr val="accent2">
                    <a:lumMod val="50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42910" y="1214422"/>
            <a:ext cx="585791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Моря есть, а плавать нельзя,</a:t>
            </a:r>
            <a:br>
              <a:rPr lang="ru-RU" sz="32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Дороги есть, а ехать нельзя,</a:t>
            </a:r>
            <a:br>
              <a:rPr lang="ru-RU" sz="32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Земля есть, а пахать нельзя.</a:t>
            </a:r>
            <a:br>
              <a:rPr lang="ru-RU" sz="32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 это?</a:t>
            </a:r>
            <a:endParaRPr lang="ru-RU" sz="3200" b="1" dirty="0">
              <a:solidFill>
                <a:srgbClr val="A5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Рисунок 11" descr="traffic_light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2285983" y="2786058"/>
            <a:ext cx="5532645" cy="297182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948264" y="332656"/>
            <a:ext cx="1152128" cy="1192912"/>
          </a:xfrm>
          <a:prstGeom prst="rect">
            <a:avLst/>
          </a:prstGeom>
          <a:noFill/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95536" y="3896029"/>
            <a:ext cx="303345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 b="1" i="1" dirty="0" smtClean="0">
                <a:solidFill>
                  <a:srgbClr val="642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Котелок</a:t>
            </a:r>
          </a:p>
        </p:txBody>
      </p:sp>
      <p:sp>
        <p:nvSpPr>
          <p:cNvPr id="10" name="AutoShape 47"/>
          <p:cNvSpPr>
            <a:spLocks noChangeArrowheads="1"/>
          </p:cNvSpPr>
          <p:nvPr/>
        </p:nvSpPr>
        <p:spPr bwMode="auto">
          <a:xfrm>
            <a:off x="7236296" y="620688"/>
            <a:ext cx="576064" cy="576064"/>
          </a:xfrm>
          <a:prstGeom prst="ellipse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50</a:t>
            </a:r>
            <a:endParaRPr lang="ru-RU" sz="3200" b="1" dirty="0"/>
          </a:p>
        </p:txBody>
      </p:sp>
      <p:pic>
        <p:nvPicPr>
          <p:cNvPr id="14" name="Picture 2" descr="http://img-fotki.yandex.ru/get/9349/20573769.52/0_94204_946b02f5_L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344482"/>
            <a:ext cx="1403648" cy="113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Users\Елена\Pictures\klip_249_божьи коровки_adr\1 (10)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6012160" y="4869160"/>
            <a:ext cx="2702609" cy="1821324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755576" y="404664"/>
            <a:ext cx="6264696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ПУТЕШЕСТВИЯ</a:t>
            </a:r>
            <a:endParaRPr lang="ru-RU" sz="3600" b="1" spc="50" dirty="0">
              <a:ln w="11430">
                <a:solidFill>
                  <a:schemeClr val="accent2">
                    <a:lumMod val="50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71472" y="1214422"/>
            <a:ext cx="550072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Он в походе очень нужен,</a:t>
            </a:r>
            <a:br>
              <a:rPr lang="ru-RU" sz="32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Он с кострами очень дружен.</a:t>
            </a:r>
            <a:br>
              <a:rPr lang="ru-RU" sz="32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Можно в нём уху сварить,</a:t>
            </a:r>
            <a:br>
              <a:rPr lang="ru-RU" sz="32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Чай и кофе вскипятить.</a:t>
            </a:r>
            <a:endParaRPr lang="ru-RU" sz="3200" b="1" dirty="0">
              <a:solidFill>
                <a:srgbClr val="A5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Рисунок 11" descr="traffic_light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68914" y="2273118"/>
            <a:ext cx="3017730" cy="3199008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948264" y="332656"/>
            <a:ext cx="1152128" cy="1192912"/>
          </a:xfrm>
          <a:prstGeom prst="rect">
            <a:avLst/>
          </a:prstGeom>
          <a:noFill/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95536" y="2924944"/>
            <a:ext cx="3390646" cy="134806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400" b="1" i="1" dirty="0" smtClean="0">
                <a:solidFill>
                  <a:srgbClr val="CC0000"/>
                </a:solidFill>
                <a:latin typeface="Georgia" pitchFamily="18" charset="0"/>
              </a:rPr>
              <a:t>Красный - стой,</a:t>
            </a:r>
          </a:p>
          <a:p>
            <a:pPr algn="ctr">
              <a:spcBef>
                <a:spcPct val="20000"/>
              </a:spcBef>
            </a:pPr>
            <a:r>
              <a:rPr lang="ru-RU" sz="2400" i="1" dirty="0" smtClean="0">
                <a:latin typeface="Georgia" pitchFamily="18" charset="0"/>
              </a:rPr>
              <a:t> </a:t>
            </a:r>
            <a:r>
              <a:rPr lang="ru-RU" sz="2400" b="1" i="1" dirty="0" smtClean="0">
                <a:solidFill>
                  <a:srgbClr val="FFFF00"/>
                </a:solidFill>
                <a:latin typeface="Georgia" pitchFamily="18" charset="0"/>
              </a:rPr>
              <a:t>жёлтый - жди,</a:t>
            </a:r>
          </a:p>
          <a:p>
            <a:pPr algn="ctr">
              <a:spcBef>
                <a:spcPct val="20000"/>
              </a:spcBef>
            </a:pPr>
            <a:r>
              <a:rPr lang="ru-RU" sz="2400" i="1" dirty="0" smtClean="0">
                <a:latin typeface="Georgia" pitchFamily="18" charset="0"/>
              </a:rPr>
              <a:t> </a:t>
            </a:r>
            <a:r>
              <a:rPr lang="ru-RU" sz="2400" b="1" i="1" dirty="0" smtClean="0">
                <a:solidFill>
                  <a:srgbClr val="00B050"/>
                </a:solidFill>
                <a:latin typeface="Georgia" pitchFamily="18" charset="0"/>
              </a:rPr>
              <a:t>зелёный – иди.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95536" y="1268760"/>
            <a:ext cx="681967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Какие цвета у сигналов светофора, </a:t>
            </a:r>
          </a:p>
          <a:p>
            <a:pPr algn="ctr"/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 каждый из них означает?... 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10" name="AutoShape 47"/>
          <p:cNvSpPr>
            <a:spLocks noChangeArrowheads="1"/>
          </p:cNvSpPr>
          <p:nvPr/>
        </p:nvSpPr>
        <p:spPr bwMode="auto">
          <a:xfrm>
            <a:off x="7236296" y="620688"/>
            <a:ext cx="576064" cy="576064"/>
          </a:xfrm>
          <a:prstGeom prst="ellipse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10</a:t>
            </a:r>
            <a:endParaRPr lang="ru-RU" sz="3200" b="1" dirty="0"/>
          </a:p>
        </p:txBody>
      </p:sp>
      <p:pic>
        <p:nvPicPr>
          <p:cNvPr id="14" name="Picture 2" descr="http://img-fotki.yandex.ru/get/9349/20573769.52/0_94204_946b02f5_L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344482"/>
            <a:ext cx="1403648" cy="113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Users\Елена\Pictures\klip_249_божьи коровки_adr\1 (10)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6012160" y="4869160"/>
            <a:ext cx="2702609" cy="1821324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428596" y="404664"/>
            <a:ext cx="6591676" cy="52322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Правила дорожного движения</a:t>
            </a:r>
            <a:endParaRPr lang="ru-RU" sz="2800" b="1" spc="50" dirty="0">
              <a:ln w="11430">
                <a:solidFill>
                  <a:schemeClr val="accent1">
                    <a:lumMod val="50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traffic_light.jpg"/>
          <p:cNvPicPr>
            <a:picLocks noChangeAspect="1"/>
          </p:cNvPicPr>
          <p:nvPr/>
        </p:nvPicPr>
        <p:blipFill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14810" y="2714620"/>
            <a:ext cx="2388396" cy="2809878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948264" y="332656"/>
            <a:ext cx="1152128" cy="1192912"/>
          </a:xfrm>
          <a:prstGeom prst="rect">
            <a:avLst/>
          </a:prstGeom>
          <a:noFill/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95536" y="2924944"/>
            <a:ext cx="3890712" cy="9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Дорожная разметка</a:t>
            </a:r>
          </a:p>
          <a:p>
            <a:pPr algn="ctr">
              <a:spcBef>
                <a:spcPct val="20000"/>
              </a:spcBef>
            </a:pP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«зебра»</a:t>
            </a:r>
          </a:p>
        </p:txBody>
      </p:sp>
      <p:sp>
        <p:nvSpPr>
          <p:cNvPr id="10" name="AutoShape 47"/>
          <p:cNvSpPr>
            <a:spLocks noChangeArrowheads="1"/>
          </p:cNvSpPr>
          <p:nvPr/>
        </p:nvSpPr>
        <p:spPr bwMode="auto">
          <a:xfrm>
            <a:off x="7236296" y="620688"/>
            <a:ext cx="576064" cy="576064"/>
          </a:xfrm>
          <a:prstGeom prst="ellipse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20</a:t>
            </a:r>
            <a:endParaRPr lang="ru-RU" sz="3200" b="1" dirty="0"/>
          </a:p>
        </p:txBody>
      </p:sp>
      <p:pic>
        <p:nvPicPr>
          <p:cNvPr id="14" name="Picture 2" descr="http://img-fotki.yandex.ru/get/9349/20573769.52/0_94204_946b02f5_L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344482"/>
            <a:ext cx="1403648" cy="113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Users\Елена\Pictures\klip_249_божьи коровки_adr\1 (10)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6012160" y="4869160"/>
            <a:ext cx="2702609" cy="1821324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755576" y="404664"/>
            <a:ext cx="6264696" cy="58477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Правила дорожного движения</a:t>
            </a:r>
            <a:endParaRPr lang="ru-RU" sz="3200" b="1" spc="50" dirty="0">
              <a:ln w="11430">
                <a:solidFill>
                  <a:schemeClr val="accent1">
                    <a:lumMod val="50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00034" y="1288965"/>
            <a:ext cx="7358114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на улицах и дорогах обозначается пешеходный переход?... 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dirty="0"/>
          </a:p>
        </p:txBody>
      </p:sp>
      <p:pic>
        <p:nvPicPr>
          <p:cNvPr id="13" name="Рисунок 12" descr="traffic_light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19038242">
            <a:off x="3641537" y="3565042"/>
            <a:ext cx="3506983" cy="115945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948264" y="332656"/>
            <a:ext cx="1152128" cy="1192912"/>
          </a:xfrm>
          <a:prstGeom prst="rect">
            <a:avLst/>
          </a:prstGeom>
          <a:noFill/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95536" y="2924944"/>
            <a:ext cx="331920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 i="1" spc="300" dirty="0" smtClean="0">
                <a:solidFill>
                  <a:srgbClr val="2E39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По тротуару</a:t>
            </a:r>
          </a:p>
        </p:txBody>
      </p:sp>
      <p:sp>
        <p:nvSpPr>
          <p:cNvPr id="10" name="AutoShape 47"/>
          <p:cNvSpPr>
            <a:spLocks noChangeArrowheads="1"/>
          </p:cNvSpPr>
          <p:nvPr/>
        </p:nvSpPr>
        <p:spPr bwMode="auto">
          <a:xfrm>
            <a:off x="7236296" y="620688"/>
            <a:ext cx="576064" cy="576064"/>
          </a:xfrm>
          <a:prstGeom prst="ellipse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30</a:t>
            </a:r>
            <a:endParaRPr lang="ru-RU" sz="3200" b="1" dirty="0"/>
          </a:p>
        </p:txBody>
      </p:sp>
      <p:pic>
        <p:nvPicPr>
          <p:cNvPr id="14" name="Picture 2" descr="http://img-fotki.yandex.ru/get/9349/20573769.52/0_94204_946b02f5_L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344482"/>
            <a:ext cx="1403648" cy="113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Users\Елена\Pictures\klip_249_божьи коровки_adr\1 (10)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6012160" y="4869160"/>
            <a:ext cx="2702609" cy="1821324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755576" y="404664"/>
            <a:ext cx="6264696" cy="52322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Правила дорожного движения</a:t>
            </a:r>
            <a:endParaRPr lang="ru-RU" sz="2800" b="1" spc="50" dirty="0">
              <a:ln w="11430">
                <a:solidFill>
                  <a:schemeClr val="accent1">
                    <a:lumMod val="50000"/>
                  </a:schemeClr>
                </a:solidFill>
              </a:ln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14348" y="1142984"/>
            <a:ext cx="5500726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Где должны ходить пешие жители города по улице?...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3" name="Рисунок 12" descr="traffic_light.jpg"/>
          <p:cNvPicPr>
            <a:picLocks noChangeAspect="1"/>
          </p:cNvPicPr>
          <p:nvPr/>
        </p:nvPicPr>
        <p:blipFill>
          <a:blip r:embed="rId8" cstate="screen"/>
          <a:stretch>
            <a:fillRect/>
          </a:stretch>
        </p:blipFill>
        <p:spPr>
          <a:xfrm>
            <a:off x="3500430" y="2714620"/>
            <a:ext cx="2714644" cy="2546337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948264" y="332656"/>
            <a:ext cx="1152128" cy="1192912"/>
          </a:xfrm>
          <a:prstGeom prst="rect">
            <a:avLst/>
          </a:prstGeom>
          <a:noFill/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95536" y="3573852"/>
            <a:ext cx="57481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Оказалось этот знак </a:t>
            </a:r>
          </a:p>
          <a:p>
            <a:r>
              <a:rPr lang="ru-RU" sz="2400" b="1" i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говорит шофёру так: </a:t>
            </a:r>
            <a:r>
              <a:rPr lang="ru-RU" sz="2400" b="1" i="1" spc="300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  </a:t>
            </a:r>
          </a:p>
          <a:p>
            <a:r>
              <a:rPr lang="ru-RU" sz="2400" b="1" i="1" spc="300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«Здесь шлагбаум, переезд, </a:t>
            </a:r>
          </a:p>
          <a:p>
            <a:r>
              <a:rPr lang="ru-RU" sz="2400" b="1" i="1" spc="300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Подожди, пройдёт экспресс!»</a:t>
            </a:r>
            <a:endParaRPr lang="ru-RU" sz="2400" b="1" i="1" spc="300" dirty="0" smtClean="0">
              <a:solidFill>
                <a:srgbClr val="A5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10" name="AutoShape 47"/>
          <p:cNvSpPr>
            <a:spLocks noChangeArrowheads="1"/>
          </p:cNvSpPr>
          <p:nvPr/>
        </p:nvSpPr>
        <p:spPr bwMode="auto">
          <a:xfrm>
            <a:off x="7236296" y="620688"/>
            <a:ext cx="576064" cy="576064"/>
          </a:xfrm>
          <a:prstGeom prst="ellipse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40</a:t>
            </a:r>
            <a:endParaRPr lang="ru-RU" sz="3200" b="1" dirty="0"/>
          </a:p>
        </p:txBody>
      </p:sp>
      <p:pic>
        <p:nvPicPr>
          <p:cNvPr id="14" name="Picture 2" descr="http://img-fotki.yandex.ru/get/9349/20573769.52/0_94204_946b02f5_L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344482"/>
            <a:ext cx="1403648" cy="113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Users\Елена\Pictures\klip_249_божьи коровки_adr\1 (10)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6012160" y="4869160"/>
            <a:ext cx="2702609" cy="1821324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755576" y="357166"/>
            <a:ext cx="6264696" cy="52322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Правила дорожного движения</a:t>
            </a:r>
            <a:endParaRPr lang="ru-RU" sz="2800" b="1" spc="50" dirty="0">
              <a:ln w="11430">
                <a:solidFill>
                  <a:schemeClr val="accent1">
                    <a:lumMod val="50000"/>
                  </a:schemeClr>
                </a:solidFill>
              </a:ln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42910" y="928670"/>
            <a:ext cx="721523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Вот так знак, глазам не верю.</a:t>
            </a:r>
          </a:p>
          <a:p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чего здесь батарея?</a:t>
            </a:r>
          </a:p>
          <a:p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Помогает ли движенью паровое отопленье?</a:t>
            </a:r>
          </a:p>
          <a:p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Может быть зимою вьюжной здесь шофёрам греться нужно?</a:t>
            </a:r>
            <a:endParaRPr lang="ru-RU" sz="28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Рисунок 11" descr="level-crossing-with-barrier-or-gate-ahead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05496" y="2643182"/>
            <a:ext cx="2143140" cy="214314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948264" y="332656"/>
            <a:ext cx="1152128" cy="1192912"/>
          </a:xfrm>
          <a:prstGeom prst="rect">
            <a:avLst/>
          </a:prstGeom>
          <a:noFill/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428596" y="2928934"/>
            <a:ext cx="5462348" cy="240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Отвечают люди строго:</a:t>
            </a:r>
          </a:p>
          <a:p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«Здесь опасная дорога,</a:t>
            </a:r>
          </a:p>
          <a:p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Очень просит знак дорожный </a:t>
            </a:r>
          </a:p>
          <a:p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ехать тихо, осторожно!»</a:t>
            </a:r>
          </a:p>
          <a:p>
            <a:pPr>
              <a:spcBef>
                <a:spcPct val="20000"/>
              </a:spcBef>
            </a:pPr>
            <a:endParaRPr lang="ru-RU" sz="3200" i="1" dirty="0" smtClean="0">
              <a:latin typeface="Georgia" pitchFamily="18" charset="0"/>
            </a:endParaRPr>
          </a:p>
        </p:txBody>
      </p:sp>
      <p:sp>
        <p:nvSpPr>
          <p:cNvPr id="10" name="AutoShape 47"/>
          <p:cNvSpPr>
            <a:spLocks noChangeArrowheads="1"/>
          </p:cNvSpPr>
          <p:nvPr/>
        </p:nvSpPr>
        <p:spPr bwMode="auto">
          <a:xfrm>
            <a:off x="7236296" y="620688"/>
            <a:ext cx="576064" cy="576064"/>
          </a:xfrm>
          <a:prstGeom prst="ellipse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50</a:t>
            </a:r>
            <a:endParaRPr lang="ru-RU" sz="3200" b="1" dirty="0"/>
          </a:p>
        </p:txBody>
      </p:sp>
      <p:pic>
        <p:nvPicPr>
          <p:cNvPr id="14" name="Picture 2" descr="http://img-fotki.yandex.ru/get/9349/20573769.52/0_94204_946b02f5_L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344482"/>
            <a:ext cx="1403648" cy="113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Users\Елена\Pictures\klip_249_божьи коровки_adr\1 (10)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6012160" y="4869160"/>
            <a:ext cx="2702609" cy="1821324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755576" y="404664"/>
            <a:ext cx="6264696" cy="52322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Правила дорожного движения</a:t>
            </a:r>
            <a:endParaRPr lang="ru-RU" sz="2800" b="1" spc="50" dirty="0">
              <a:ln w="11430">
                <a:solidFill>
                  <a:schemeClr val="accent1">
                    <a:lumMod val="50000"/>
                  </a:schemeClr>
                </a:solidFill>
              </a:ln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00034" y="1000108"/>
            <a:ext cx="764386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Замечательный знак - </a:t>
            </a:r>
          </a:p>
          <a:p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Восклицательный ЗНАК.</a:t>
            </a:r>
          </a:p>
          <a:p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Значит можно здесь кричать, петь, гулять, озорничать,</a:t>
            </a:r>
          </a:p>
          <a:p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Если бегать – босиком, если ехать – с ветерком!</a:t>
            </a:r>
            <a:endParaRPr lang="ru-RU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Рисунок 11" descr="знак.jpg"/>
          <p:cNvPicPr>
            <a:picLocks noChangeAspect="1"/>
          </p:cNvPicPr>
          <p:nvPr/>
        </p:nvPicPr>
        <p:blipFill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5536985" y="2500306"/>
            <a:ext cx="2606915" cy="2286016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948264" y="332656"/>
            <a:ext cx="1152128" cy="1192912"/>
          </a:xfrm>
          <a:prstGeom prst="rect">
            <a:avLst/>
          </a:prstGeom>
          <a:noFill/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642910" y="4143380"/>
            <a:ext cx="292895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Ветер</a:t>
            </a:r>
          </a:p>
        </p:txBody>
      </p:sp>
      <p:sp>
        <p:nvSpPr>
          <p:cNvPr id="10" name="AutoShape 47"/>
          <p:cNvSpPr>
            <a:spLocks noChangeArrowheads="1"/>
          </p:cNvSpPr>
          <p:nvPr/>
        </p:nvSpPr>
        <p:spPr bwMode="auto">
          <a:xfrm>
            <a:off x="7236296" y="620688"/>
            <a:ext cx="576064" cy="576064"/>
          </a:xfrm>
          <a:prstGeom prst="ellipse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10</a:t>
            </a:r>
            <a:endParaRPr lang="ru-RU" sz="3200" b="1" dirty="0"/>
          </a:p>
        </p:txBody>
      </p:sp>
      <p:pic>
        <p:nvPicPr>
          <p:cNvPr id="14" name="Picture 2" descr="http://img-fotki.yandex.ru/get/9349/20573769.52/0_94204_946b02f5_L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344482"/>
            <a:ext cx="1403648" cy="113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Users\Елена\Pictures\klip_249_божьи коровки_adr\1 (10)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6012160" y="4869160"/>
            <a:ext cx="2702609" cy="1821324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1142976" y="404664"/>
            <a:ext cx="5877296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ПОГОДА</a:t>
            </a:r>
            <a:endParaRPr lang="ru-RU" sz="3600" b="1" spc="50" dirty="0">
              <a:ln w="11430">
                <a:solidFill>
                  <a:schemeClr val="accent2">
                    <a:lumMod val="5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57224" y="1031732"/>
            <a:ext cx="507209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Воет, свистит, </a:t>
            </a:r>
            <a:b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Ветки ломает,</a:t>
            </a:r>
            <a:b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Пыль поднимает.</a:t>
            </a:r>
            <a:b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ног всех сбивает.</a:t>
            </a:r>
            <a:b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Слышно его,</a:t>
            </a:r>
            <a:b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 не видно его.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Рисунок 11" descr="DxPzj.jpg"/>
          <p:cNvPicPr>
            <a:picLocks noChangeAspect="1"/>
          </p:cNvPicPr>
          <p:nvPr/>
        </p:nvPicPr>
        <p:blipFill>
          <a:blip r:embed="rId8" cstate="screen"/>
          <a:stretch>
            <a:fillRect/>
          </a:stretch>
        </p:blipFill>
        <p:spPr>
          <a:xfrm>
            <a:off x="3958802" y="1714488"/>
            <a:ext cx="3772820" cy="2786082"/>
          </a:xfrm>
          <a:prstGeom prst="rect">
            <a:avLst/>
          </a:prstGeom>
          <a:ln w="38100">
            <a:solidFill>
              <a:srgbClr val="996633"/>
            </a:solidFill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948264" y="332656"/>
            <a:ext cx="1152128" cy="1192912"/>
          </a:xfrm>
          <a:prstGeom prst="rect">
            <a:avLst/>
          </a:prstGeom>
          <a:noFill/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95536" y="4038905"/>
            <a:ext cx="246195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 b="1" i="1" spc="3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Солнце</a:t>
            </a:r>
          </a:p>
        </p:txBody>
      </p:sp>
      <p:sp>
        <p:nvSpPr>
          <p:cNvPr id="10" name="AutoShape 47"/>
          <p:cNvSpPr>
            <a:spLocks noChangeArrowheads="1"/>
          </p:cNvSpPr>
          <p:nvPr/>
        </p:nvSpPr>
        <p:spPr bwMode="auto">
          <a:xfrm>
            <a:off x="7236296" y="620688"/>
            <a:ext cx="576064" cy="576064"/>
          </a:xfrm>
          <a:prstGeom prst="ellipse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20</a:t>
            </a:r>
            <a:endParaRPr lang="ru-RU" sz="3200" b="1" dirty="0"/>
          </a:p>
        </p:txBody>
      </p:sp>
      <p:pic>
        <p:nvPicPr>
          <p:cNvPr id="14" name="Picture 2" descr="http://img-fotki.yandex.ru/get/9349/20573769.52/0_94204_946b02f5_L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344482"/>
            <a:ext cx="1403648" cy="113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Users\Елена\Pictures\klip_249_божьи коровки_adr\1 (10)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6012160" y="4869160"/>
            <a:ext cx="2702609" cy="1821324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1000100" y="404664"/>
            <a:ext cx="6020172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ПОГОДА</a:t>
            </a:r>
            <a:endParaRPr lang="ru-RU" sz="3600" b="1" spc="50" dirty="0">
              <a:ln w="11430">
                <a:solidFill>
                  <a:schemeClr val="accent2">
                    <a:lumMod val="5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14348" y="1000108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Всем оно нам нравится,</a:t>
            </a:r>
            <a:br>
              <a:rPr lang="ru-RU" sz="2800" b="1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 него мы плачемся. </a:t>
            </a:r>
            <a:br>
              <a:rPr lang="ru-RU" sz="2800" b="1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 едва проявится – </a:t>
            </a:r>
            <a:br>
              <a:rPr lang="ru-RU" sz="2800" b="1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взгляд отводим, прячемся.</a:t>
            </a:r>
            <a:br>
              <a:rPr lang="ru-RU" sz="2800" b="1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Уж больно оно яркое,</a:t>
            </a:r>
            <a:br>
              <a:rPr lang="ru-RU" sz="2800" b="1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Светлое и жаркое.</a:t>
            </a:r>
            <a:endParaRPr lang="ru-RU" sz="2800" b="1" dirty="0">
              <a:solidFill>
                <a:srgbClr val="9966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Рисунок 11" descr="traffic_light.jpg"/>
          <p:cNvPicPr>
            <a:picLocks noChangeAspect="1"/>
          </p:cNvPicPr>
          <p:nvPr/>
        </p:nvPicPr>
        <p:blipFill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14876" y="2214554"/>
            <a:ext cx="3286148" cy="3286148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948264" y="332656"/>
            <a:ext cx="1152128" cy="1192912"/>
          </a:xfrm>
          <a:prstGeom prst="rect">
            <a:avLst/>
          </a:prstGeom>
          <a:noFill/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681420" y="4211429"/>
            <a:ext cx="20333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600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Туча</a:t>
            </a:r>
          </a:p>
        </p:txBody>
      </p:sp>
      <p:sp>
        <p:nvSpPr>
          <p:cNvPr id="10" name="AutoShape 47"/>
          <p:cNvSpPr>
            <a:spLocks noChangeArrowheads="1"/>
          </p:cNvSpPr>
          <p:nvPr/>
        </p:nvSpPr>
        <p:spPr bwMode="auto">
          <a:xfrm>
            <a:off x="7236296" y="620688"/>
            <a:ext cx="576064" cy="576064"/>
          </a:xfrm>
          <a:prstGeom prst="ellipse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30</a:t>
            </a:r>
            <a:endParaRPr lang="ru-RU" sz="3200" b="1" dirty="0"/>
          </a:p>
        </p:txBody>
      </p:sp>
      <p:pic>
        <p:nvPicPr>
          <p:cNvPr id="14" name="Picture 2" descr="http://img-fotki.yandex.ru/get/9349/20573769.52/0_94204_946b02f5_L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344482"/>
            <a:ext cx="1403648" cy="113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Users\Елена\Pictures\klip_249_божьи коровки_adr\1 (10)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6012160" y="4869160"/>
            <a:ext cx="2702609" cy="1821324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857224" y="404664"/>
            <a:ext cx="6163048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ПОГОДА</a:t>
            </a:r>
            <a:endParaRPr lang="ru-RU" sz="3600" b="1" spc="50" dirty="0">
              <a:ln w="11430">
                <a:solidFill>
                  <a:schemeClr val="accent2">
                    <a:lumMod val="5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85818" y="1285860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b="1" spc="3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Толстая улитка,</a:t>
            </a:r>
            <a:br>
              <a:rPr lang="ru-RU" sz="3200" b="1" spc="3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spc="3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Чёрная накидка,</a:t>
            </a:r>
            <a:br>
              <a:rPr lang="ru-RU" sz="3200" b="1" spc="3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spc="3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небу плывёт,</a:t>
            </a:r>
            <a:br>
              <a:rPr lang="ru-RU" sz="3200" b="1" spc="3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spc="3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Воду везёт.</a:t>
            </a:r>
            <a:endParaRPr lang="ru-RU" sz="3200" b="1" spc="3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Рисунок 11" descr="traffic_light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4500562" y="1571612"/>
            <a:ext cx="2947757" cy="3500462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948264" y="332656"/>
            <a:ext cx="1152128" cy="1192912"/>
          </a:xfrm>
          <a:prstGeom prst="rect">
            <a:avLst/>
          </a:prstGeom>
          <a:noFill/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824296" y="4139991"/>
            <a:ext cx="231907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600" b="1" i="1" dirty="0" smtClean="0">
                <a:solidFill>
                  <a:schemeClr val="bg2">
                    <a:lumMod val="10000"/>
                  </a:schemeClr>
                </a:solidFill>
                <a:latin typeface="Georgia" pitchFamily="18" charset="0"/>
              </a:rPr>
              <a:t>Молния</a:t>
            </a:r>
          </a:p>
        </p:txBody>
      </p:sp>
      <p:sp>
        <p:nvSpPr>
          <p:cNvPr id="10" name="AutoShape 47"/>
          <p:cNvSpPr>
            <a:spLocks noChangeArrowheads="1"/>
          </p:cNvSpPr>
          <p:nvPr/>
        </p:nvSpPr>
        <p:spPr bwMode="auto">
          <a:xfrm>
            <a:off x="7236296" y="620688"/>
            <a:ext cx="576064" cy="576064"/>
          </a:xfrm>
          <a:prstGeom prst="ellipse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40</a:t>
            </a:r>
            <a:endParaRPr lang="ru-RU" sz="3200" b="1" dirty="0"/>
          </a:p>
        </p:txBody>
      </p:sp>
      <p:pic>
        <p:nvPicPr>
          <p:cNvPr id="14" name="Picture 2" descr="http://img-fotki.yandex.ru/get/9349/20573769.52/0_94204_946b02f5_L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344482"/>
            <a:ext cx="1403648" cy="113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Users\Елена\Pictures\klip_249_божьи коровки_adr\1 (10)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6012160" y="4869160"/>
            <a:ext cx="2702609" cy="1821324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928662" y="404664"/>
            <a:ext cx="6091610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ПОГОДА</a:t>
            </a:r>
            <a:endParaRPr lang="ru-RU" sz="3600" b="1" spc="50" dirty="0">
              <a:ln w="11430">
                <a:solidFill>
                  <a:schemeClr val="accent2">
                    <a:lumMod val="5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42910" y="121442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Это что там за стрела</a:t>
            </a:r>
            <a:b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Небо чёрное зажгла?</a:t>
            </a:r>
            <a:endParaRPr lang="ru-RU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Молния 12"/>
          <p:cNvSpPr/>
          <p:nvPr/>
        </p:nvSpPr>
        <p:spPr>
          <a:xfrm flipH="1">
            <a:off x="4572000" y="2000240"/>
            <a:ext cx="3500462" cy="3286148"/>
          </a:xfrm>
          <a:prstGeom prst="lightningBol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8" grpId="0"/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img-fotki.yandex.ru/get/6306/162549541.6/0_744cd_83128e8d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948264" y="332656"/>
            <a:ext cx="1152128" cy="1192912"/>
          </a:xfrm>
          <a:prstGeom prst="rect">
            <a:avLst/>
          </a:prstGeom>
          <a:noFill/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538544" y="4068553"/>
            <a:ext cx="31763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600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Гром</a:t>
            </a:r>
          </a:p>
        </p:txBody>
      </p:sp>
      <p:sp>
        <p:nvSpPr>
          <p:cNvPr id="10" name="AutoShape 47"/>
          <p:cNvSpPr>
            <a:spLocks noChangeArrowheads="1"/>
          </p:cNvSpPr>
          <p:nvPr/>
        </p:nvSpPr>
        <p:spPr bwMode="auto">
          <a:xfrm>
            <a:off x="7236296" y="620688"/>
            <a:ext cx="576064" cy="576064"/>
          </a:xfrm>
          <a:prstGeom prst="ellipse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50</a:t>
            </a:r>
            <a:endParaRPr lang="ru-RU" sz="3200" b="1" dirty="0"/>
          </a:p>
        </p:txBody>
      </p:sp>
      <p:pic>
        <p:nvPicPr>
          <p:cNvPr id="14" name="Picture 2" descr="http://img-fotki.yandex.ru/get/9349/20573769.52/0_94204_946b02f5_L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344482"/>
            <a:ext cx="1403648" cy="113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Users\Елена\Pictures\klip_249_божьи коровки_adr\1 (10)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6012160" y="4869160"/>
            <a:ext cx="2702609" cy="1821324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857224" y="404664"/>
            <a:ext cx="6163048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ПОГОДА</a:t>
            </a:r>
            <a:endParaRPr lang="ru-RU" sz="3600" b="1" spc="50" dirty="0">
              <a:ln w="11430">
                <a:solidFill>
                  <a:schemeClr val="accent2">
                    <a:lumMod val="5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14348" y="1357298"/>
            <a:ext cx="650085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spc="300" dirty="0" smtClean="0">
                <a:solidFill>
                  <a:srgbClr val="642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тёмном небе великан</a:t>
            </a:r>
            <a:br>
              <a:rPr lang="ru-RU" sz="3200" b="1" spc="300" dirty="0" smtClean="0">
                <a:solidFill>
                  <a:srgbClr val="642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spc="300" dirty="0" smtClean="0">
                <a:solidFill>
                  <a:srgbClr val="642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Бьёт в огромный барабан.</a:t>
            </a:r>
            <a:endParaRPr lang="ru-RU" sz="3200" b="1" spc="300" dirty="0">
              <a:solidFill>
                <a:srgbClr val="642F0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Рисунок 12" descr="traffic_light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3180020" y="2716992"/>
            <a:ext cx="4749566" cy="2569396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0" y="33162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323528" y="201019"/>
            <a:ext cx="784887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ИНТЕРНЕТ - РЕСУРСЫ</a:t>
            </a:r>
            <a:endParaRPr lang="ru-RU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4" descr="C:\Users\Елена\Pictures\klip_249_божьи коровки_adr\1 (10)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012160" y="4869160"/>
            <a:ext cx="2702609" cy="1821324"/>
          </a:xfrm>
          <a:prstGeom prst="rect">
            <a:avLst/>
          </a:prstGeom>
          <a:noFill/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323528" y="642918"/>
            <a:ext cx="7848872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r>
              <a:rPr lang="en-US" sz="10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http://img-fotki.yandex.ru/get/9349/20573769.52/0_94204_946b02f5_L.png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цветок с божьей коровкой в левом углу </a:t>
            </a:r>
          </a:p>
          <a:p>
            <a:r>
              <a:rPr lang="en-US" sz="1000" dirty="0" smtClean="0">
                <a:latin typeface="Times New Roman" pitchFamily="18" charset="0"/>
                <a:cs typeface="Times New Roman" pitchFamily="18" charset="0"/>
                <a:hlinkClick r:id="rId6"/>
              </a:rPr>
              <a:t>http://forchel.ru/uploads/posts/2011-08/1312737308_5.jpg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забор с подсолнухами</a:t>
            </a:r>
          </a:p>
          <a:p>
            <a:r>
              <a:rPr lang="en-US" sz="1000" dirty="0" smtClean="0">
                <a:latin typeface="Times New Roman" pitchFamily="18" charset="0"/>
                <a:cs typeface="Times New Roman" pitchFamily="18" charset="0"/>
                <a:hlinkClick r:id="rId7"/>
              </a:rPr>
              <a:t>http://papus666.narod.ru/clipart/p/pods/pods04.png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подсолнухи (цветок для божьей коровки)</a:t>
            </a:r>
          </a:p>
          <a:p>
            <a:r>
              <a:rPr lang="en-US" sz="1000" dirty="0" smtClean="0">
                <a:latin typeface="Times New Roman" pitchFamily="18" charset="0"/>
                <a:cs typeface="Times New Roman" pitchFamily="18" charset="0"/>
                <a:hlinkClick r:id="rId8"/>
              </a:rPr>
              <a:t>http://gifsgifsparavoce.files.wordpress.com/2012/02/abelhinha031.png?w=630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божья коровка </a:t>
            </a:r>
          </a:p>
          <a:p>
            <a:r>
              <a:rPr lang="en-US" sz="1000" dirty="0" smtClean="0">
                <a:latin typeface="Times New Roman" pitchFamily="18" charset="0"/>
                <a:cs typeface="Times New Roman" pitchFamily="18" charset="0"/>
                <a:hlinkClick r:id="rId9"/>
              </a:rPr>
              <a:t>http://img-fotki.yandex.ru/get/6306/162549541.6/0_744cd_83128e8d_XL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цветок подсолнуха</a:t>
            </a:r>
          </a:p>
          <a:p>
            <a:r>
              <a:rPr lang="en-US" sz="1000" dirty="0" smtClean="0">
                <a:latin typeface="Times New Roman" pitchFamily="18" charset="0"/>
                <a:cs typeface="Times New Roman" pitchFamily="18" charset="0"/>
                <a:hlinkClick r:id="rId10"/>
              </a:rPr>
              <a:t>http://s008.radikal.ru/i306/1011/71/1a06c40bc806.jpg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картинка для создания фона</a:t>
            </a:r>
          </a:p>
          <a:p>
            <a:r>
              <a:rPr lang="en-US" sz="1000" dirty="0" smtClean="0">
                <a:latin typeface="Times New Roman" pitchFamily="18" charset="0"/>
                <a:cs typeface="Times New Roman" pitchFamily="18" charset="0"/>
                <a:hlinkClick r:id="rId11"/>
              </a:rPr>
              <a:t>http://clipart-finder.com/clipart/queenslandoutline383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светофор</a:t>
            </a:r>
          </a:p>
          <a:p>
            <a:r>
              <a:rPr lang="en-US" sz="1000" dirty="0" smtClean="0">
                <a:latin typeface="Times New Roman" pitchFamily="18" charset="0"/>
                <a:cs typeface="Times New Roman" pitchFamily="18" charset="0"/>
                <a:hlinkClick r:id="rId12"/>
              </a:rPr>
              <a:t>http://veselajashkola.ru/viktoriny/viktorina-po-pravilam-dorojnogo-dvizhenia/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викторина по ПДД</a:t>
            </a:r>
          </a:p>
          <a:p>
            <a:r>
              <a:rPr lang="en-US" sz="1000" dirty="0" smtClean="0">
                <a:latin typeface="Times New Roman" pitchFamily="18" charset="0"/>
                <a:cs typeface="Times New Roman" pitchFamily="18" charset="0"/>
                <a:hlinkClick r:id="rId13"/>
              </a:rPr>
              <a:t>http://bamfo.my1.ru/index/gorizontalnaja_razmetka/0-113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дорожная разметка «зебра»</a:t>
            </a:r>
          </a:p>
          <a:p>
            <a:r>
              <a:rPr lang="en-US" sz="1000" dirty="0" smtClean="0">
                <a:latin typeface="Times New Roman" pitchFamily="18" charset="0"/>
                <a:cs typeface="Times New Roman" pitchFamily="18" charset="0"/>
                <a:hlinkClick r:id="rId14"/>
              </a:rPr>
              <a:t>http://kartinki-dlya-detej.ru/p975.html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тротуар</a:t>
            </a:r>
          </a:p>
          <a:p>
            <a:r>
              <a:rPr lang="en-US" sz="1000" dirty="0" smtClean="0">
                <a:latin typeface="Times New Roman" pitchFamily="18" charset="0"/>
                <a:cs typeface="Times New Roman" pitchFamily="18" charset="0"/>
                <a:hlinkClick r:id="rId15"/>
              </a:rPr>
              <a:t>http://ru.depositphotos.com/35607023/stock-photo-saturation-warning-road-sign-illustration.html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дорожный знак «переезд»</a:t>
            </a:r>
          </a:p>
          <a:p>
            <a:r>
              <a:rPr lang="en-US" sz="1000" dirty="0" smtClean="0">
                <a:latin typeface="Times New Roman" pitchFamily="18" charset="0"/>
                <a:cs typeface="Times New Roman" pitchFamily="18" charset="0"/>
                <a:hlinkClick r:id="rId16"/>
              </a:rPr>
              <a:t>http://vizit-nt.ru/index.php?cat=117&amp;on_page=100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дорожный знак «прочие опасности»</a:t>
            </a:r>
          </a:p>
          <a:p>
            <a:r>
              <a:rPr lang="en-US" sz="1000" dirty="0" smtClean="0">
                <a:latin typeface="Times New Roman" pitchFamily="18" charset="0"/>
                <a:cs typeface="Times New Roman" pitchFamily="18" charset="0"/>
                <a:hlinkClick r:id="rId17"/>
              </a:rPr>
              <a:t>http://moiklgumnasium.ucoz.ru/index/roditeljam/0-4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права ребёнка</a:t>
            </a:r>
          </a:p>
          <a:p>
            <a:r>
              <a:rPr lang="en-US" sz="1000" dirty="0" smtClean="0">
                <a:latin typeface="Times New Roman" pitchFamily="18" charset="0"/>
                <a:cs typeface="Times New Roman" pitchFamily="18" charset="0"/>
                <a:hlinkClick r:id="rId18"/>
              </a:rPr>
              <a:t>http://ds762.mskobr.ru/obwenie/konvenciya-o-pravah-detey-v-kartinkah/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права ребёнка</a:t>
            </a:r>
          </a:p>
          <a:p>
            <a:r>
              <a:rPr lang="en-US" sz="1000" dirty="0" smtClean="0">
                <a:latin typeface="Times New Roman" pitchFamily="18" charset="0"/>
                <a:cs typeface="Times New Roman" pitchFamily="18" charset="0"/>
                <a:hlinkClick r:id="rId19"/>
              </a:rPr>
              <a:t>http://www.darii.ru/lesnaya_krasavica.htm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ёлка</a:t>
            </a:r>
          </a:p>
          <a:p>
            <a:r>
              <a:rPr lang="en-US" sz="1000" dirty="0" smtClean="0">
                <a:latin typeface="Times New Roman" pitchFamily="18" charset="0"/>
                <a:cs typeface="Times New Roman" pitchFamily="18" charset="0"/>
                <a:hlinkClick r:id="rId20"/>
              </a:rPr>
              <a:t>http://www.playcast.ru/view/3238890/58af6d33c5ce58ec71a89f02439122a2df09ffb3pl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День Знаний</a:t>
            </a:r>
          </a:p>
          <a:p>
            <a:r>
              <a:rPr lang="en-US" sz="1000" dirty="0" smtClean="0">
                <a:latin typeface="Times New Roman" pitchFamily="18" charset="0"/>
                <a:cs typeface="Times New Roman" pitchFamily="18" charset="0"/>
                <a:hlinkClick r:id="rId21"/>
              </a:rPr>
              <a:t>http://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  <a:hlinkClick r:id="rId21"/>
              </a:rPr>
              <a:t>зетан.рф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  <a:hlinkClick r:id="rId21"/>
              </a:rPr>
              <a:t>/901-8-</a:t>
            </a:r>
            <a:r>
              <a:rPr lang="en-US" sz="1000" dirty="0" smtClean="0">
                <a:latin typeface="Times New Roman" pitchFamily="18" charset="0"/>
                <a:cs typeface="Times New Roman" pitchFamily="18" charset="0"/>
                <a:hlinkClick r:id="rId21"/>
              </a:rPr>
              <a:t>marta-2011-jpeg.html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8 Марта</a:t>
            </a:r>
          </a:p>
          <a:p>
            <a:r>
              <a:rPr lang="en-US" sz="1000" dirty="0" smtClean="0">
                <a:latin typeface="Times New Roman" pitchFamily="18" charset="0"/>
                <a:cs typeface="Times New Roman" pitchFamily="18" charset="0"/>
                <a:hlinkClick r:id="rId22"/>
              </a:rPr>
              <a:t>http://kasoi.ru/video/multiplikatsija/smotret-onlajn-s-23-fevralja-dorogie-muzhchini-avi.html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23 февраля</a:t>
            </a:r>
          </a:p>
          <a:p>
            <a:r>
              <a:rPr lang="en-US" sz="1000" dirty="0" smtClean="0">
                <a:latin typeface="Times New Roman" pitchFamily="18" charset="0"/>
                <a:cs typeface="Times New Roman" pitchFamily="18" charset="0"/>
                <a:hlinkClick r:id="rId23"/>
              </a:rPr>
              <a:t>http://animated-images.su/photo/otkrytki/s_dnem_rozhdenija/animashki_s_dnem_rozhdenija/44-0-3266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День рождения</a:t>
            </a:r>
          </a:p>
          <a:p>
            <a:r>
              <a:rPr lang="en-US" sz="1000" dirty="0" smtClean="0">
                <a:latin typeface="Times New Roman" pitchFamily="18" charset="0"/>
                <a:cs typeface="Times New Roman" pitchFamily="18" charset="0"/>
                <a:hlinkClick r:id="rId24"/>
              </a:rPr>
              <a:t>http://kladraz.ru/zagadki-dlja-detei/zagadki-o-prazdnikah-dlja-detei.html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загадки о праздниках</a:t>
            </a:r>
          </a:p>
          <a:p>
            <a:r>
              <a:rPr lang="en-US" sz="1000" dirty="0" smtClean="0">
                <a:latin typeface="Times New Roman" pitchFamily="18" charset="0"/>
                <a:cs typeface="Times New Roman" pitchFamily="18" charset="0"/>
                <a:hlinkClick r:id="rId25"/>
              </a:rPr>
              <a:t>http://festival.1september.ru/articles/606502/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загадки о погоде</a:t>
            </a:r>
          </a:p>
          <a:p>
            <a:r>
              <a:rPr lang="en-US" sz="1000" dirty="0" smtClean="0">
                <a:latin typeface="Times New Roman" pitchFamily="18" charset="0"/>
                <a:cs typeface="Times New Roman" pitchFamily="18" charset="0"/>
                <a:hlinkClick r:id="rId26"/>
              </a:rPr>
              <a:t>http://mpnj.beon.ru/10072-640-s-bezumnoi-ulybkoi-na-gubah.zhtml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ветер</a:t>
            </a:r>
          </a:p>
          <a:p>
            <a:r>
              <a:rPr lang="en-US" sz="1000" dirty="0" smtClean="0">
                <a:latin typeface="Times New Roman" pitchFamily="18" charset="0"/>
                <a:cs typeface="Times New Roman" pitchFamily="18" charset="0"/>
                <a:hlinkClick r:id="rId27"/>
              </a:rPr>
              <a:t>http://majorua.dreamwidth.org/2010/06/18/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солнце</a:t>
            </a:r>
          </a:p>
          <a:p>
            <a:r>
              <a:rPr lang="en-US" sz="1000" dirty="0" smtClean="0">
                <a:latin typeface="Times New Roman" pitchFamily="18" charset="0"/>
                <a:cs typeface="Times New Roman" pitchFamily="18" charset="0"/>
                <a:hlinkClick r:id="rId28"/>
              </a:rPr>
              <a:t>http://moja-skazka.ru/?p=5635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тучка</a:t>
            </a:r>
          </a:p>
          <a:p>
            <a:r>
              <a:rPr lang="en-US" sz="1000" dirty="0" smtClean="0">
                <a:latin typeface="Times New Roman" pitchFamily="18" charset="0"/>
                <a:cs typeface="Times New Roman" pitchFamily="18" charset="0"/>
                <a:hlinkClick r:id="rId29"/>
              </a:rPr>
              <a:t>http://www.liveinternet.ru/users/thai_baby/tags/%EC%EE%F1%EA%E2%E0/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гроза</a:t>
            </a:r>
          </a:p>
          <a:p>
            <a:r>
              <a:rPr lang="en-US" sz="1000" dirty="0" smtClean="0">
                <a:latin typeface="Times New Roman" pitchFamily="18" charset="0"/>
                <a:cs typeface="Times New Roman" pitchFamily="18" charset="0"/>
                <a:hlinkClick r:id="rId30"/>
              </a:rPr>
              <a:t>http://www.metasport.ru/print/CampuS/sumatra5.html?photo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палатка</a:t>
            </a:r>
          </a:p>
          <a:p>
            <a:r>
              <a:rPr lang="en-US" sz="1000" dirty="0" smtClean="0">
                <a:latin typeface="Times New Roman" pitchFamily="18" charset="0"/>
                <a:cs typeface="Times New Roman" pitchFamily="18" charset="0"/>
                <a:hlinkClick r:id="rId31"/>
              </a:rPr>
              <a:t>http://www.vsezagadki.ru/2010/12/zagadki-pro-turistov/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загадки про путешествия</a:t>
            </a:r>
          </a:p>
          <a:p>
            <a:r>
              <a:rPr lang="en-US" sz="1000" dirty="0" smtClean="0">
                <a:latin typeface="Times New Roman" pitchFamily="18" charset="0"/>
                <a:cs typeface="Times New Roman" pitchFamily="18" charset="0"/>
                <a:hlinkClick r:id="rId32"/>
              </a:rPr>
              <a:t>http://photomotion.ru/blog/illustrator/49.html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компас</a:t>
            </a:r>
          </a:p>
          <a:p>
            <a:r>
              <a:rPr lang="en-US" sz="1000" dirty="0" smtClean="0">
                <a:latin typeface="Times New Roman" pitchFamily="18" charset="0"/>
                <a:cs typeface="Times New Roman" pitchFamily="18" charset="0"/>
                <a:hlinkClick r:id="rId33"/>
              </a:rPr>
              <a:t>http://www.globalsources.com/manufacturers/Climbing-Rucksack.html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рюкзак</a:t>
            </a:r>
          </a:p>
          <a:p>
            <a:r>
              <a:rPr lang="en-US" sz="1000" dirty="0" smtClean="0">
                <a:latin typeface="Times New Roman" pitchFamily="18" charset="0"/>
                <a:cs typeface="Times New Roman" pitchFamily="18" charset="0"/>
                <a:hlinkClick r:id="rId34"/>
              </a:rPr>
              <a:t>http://almaz-travel.ru/evropa/chexiya/karty/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карта</a:t>
            </a:r>
          </a:p>
          <a:p>
            <a:r>
              <a:rPr lang="en-US" sz="1000" dirty="0" smtClean="0">
                <a:latin typeface="Times New Roman" pitchFamily="18" charset="0"/>
                <a:cs typeface="Times New Roman" pitchFamily="18" charset="0"/>
                <a:hlinkClick r:id="rId35"/>
              </a:rPr>
              <a:t>http://voentorg-spb.ru/product/kotelok-turista/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котелок</a:t>
            </a:r>
          </a:p>
          <a:p>
            <a:pPr algn="ctr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2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00000"/>
      </a:hlink>
      <a:folHlink>
        <a:srgbClr val="953734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1520</TotalTime>
  <Words>695</Words>
  <Application>Microsoft Office PowerPoint</Application>
  <PresentationFormat>Экран (4:3)</PresentationFormat>
  <Paragraphs>225</Paragraphs>
  <Slides>28</Slides>
  <Notes>27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викторина </dc:title>
  <dc:subject>день защиты детей</dc:subject>
  <dc:creator>corowina</dc:creator>
  <cp:lastModifiedBy>Пользователь</cp:lastModifiedBy>
  <cp:revision>46</cp:revision>
  <dcterms:created xsi:type="dcterms:W3CDTF">2014-01-06T16:00:12Z</dcterms:created>
  <dcterms:modified xsi:type="dcterms:W3CDTF">2020-07-14T06:35:39Z</dcterms:modified>
</cp:coreProperties>
</file>