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71" r:id="rId2"/>
    <p:sldId id="257" r:id="rId3"/>
    <p:sldId id="258" r:id="rId4"/>
    <p:sldId id="259" r:id="rId5"/>
    <p:sldId id="260" r:id="rId6"/>
    <p:sldId id="262" r:id="rId7"/>
    <p:sldId id="275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6" r:id="rId17"/>
    <p:sldId id="272" r:id="rId18"/>
    <p:sldId id="277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3366FF"/>
    <a:srgbClr val="FF99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15" autoAdjust="0"/>
    <p:restoredTop sz="86441" autoAdjust="0"/>
  </p:normalViewPr>
  <p:slideViewPr>
    <p:cSldViewPr>
      <p:cViewPr>
        <p:scale>
          <a:sx n="50" d="100"/>
          <a:sy n="50" d="100"/>
        </p:scale>
        <p:origin x="-2664" y="-10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1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6873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6874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6300E-2B0A-45AF-9A31-6F998B6CCEFF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496D6-D761-407A-89E2-D3A5589FE9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D8C165-2B21-427B-9168-9E685B3A2D67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4515A1-9C98-4BB7-A302-AD9A548FA6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4DB7F-F57A-450E-8BE9-DB16B38E5C46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87119-57DA-4A21-9084-65177EA9B8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D5610-6919-409D-A167-352400B1C3ED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777B78-77C7-4BB8-B9D6-CF48C78D3B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8AE6B-699D-4B88-A692-C7FD4786DD74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B9D56E-6F1E-4EE8-B201-FC11C48E27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D4450-5511-4FB7-BA4A-EE7A7775A3A9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8DA65-61BB-4120-B57D-B5DCCCA69A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23952-2F69-4606-99E4-6D38D0B4C9A2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F0AB2-C768-4A09-9E2E-0D0253DDD8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06FD7-2337-4713-831F-F86439B7E7C0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3E7E17-F1F6-46AE-80DF-76CB3250D9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064B68-7635-4714-A117-888B04DC6F48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6A29A1-120F-48D7-8649-4DC31EDD98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62E55-D127-424F-BA01-5137AD7CEF0A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09250-5557-460B-990E-FE8E44690C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D48DC-17BA-4F8E-A152-5A65D59D70E0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463DA-778D-4AF9-B55A-FF575875A2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35843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844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845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846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847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848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849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850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58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C63A896C-38FC-4D56-9FBD-4CE5CF04813D}" type="datetimeFigureOut">
              <a:rPr lang="ru-RU"/>
              <a:pPr>
                <a:defRPr/>
              </a:pPr>
              <a:t>10.08.2020</a:t>
            </a:fld>
            <a:endParaRPr lang="ru-RU"/>
          </a:p>
        </p:txBody>
      </p:sp>
      <p:sp>
        <p:nvSpPr>
          <p:cNvPr id="358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58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D942FE7D-3999-4397-A0E9-25E47157DE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5854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5855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5" r:id="rId1"/>
    <p:sldLayoutId id="2147483664" r:id="rId2"/>
    <p:sldLayoutId id="2147483663" r:id="rId3"/>
    <p:sldLayoutId id="2147483662" r:id="rId4"/>
    <p:sldLayoutId id="2147483661" r:id="rId5"/>
    <p:sldLayoutId id="2147483660" r:id="rId6"/>
    <p:sldLayoutId id="2147483659" r:id="rId7"/>
    <p:sldLayoutId id="2147483658" r:id="rId8"/>
    <p:sldLayoutId id="2147483657" r:id="rId9"/>
    <p:sldLayoutId id="2147483656" r:id="rId10"/>
    <p:sldLayoutId id="214748365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28662" y="357166"/>
            <a:ext cx="7772400" cy="229554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800" dirty="0" smtClean="0">
                <a:latin typeface="Comic Sans MS" pitchFamily="66" charset="0"/>
                <a:cs typeface="Andalus" pitchFamily="18" charset="-78"/>
              </a:rPr>
              <a:t/>
            </a:r>
            <a:br>
              <a:rPr lang="ru-RU" sz="4800" dirty="0" smtClean="0">
                <a:latin typeface="Comic Sans MS" pitchFamily="66" charset="0"/>
                <a:cs typeface="Andalus" pitchFamily="18" charset="-78"/>
              </a:rPr>
            </a:br>
            <a:r>
              <a:rPr lang="ru-RU" sz="4800" dirty="0" smtClean="0">
                <a:latin typeface="Comic Sans MS" pitchFamily="66" charset="0"/>
                <a:cs typeface="Andalus" pitchFamily="18" charset="-78"/>
              </a:rPr>
              <a:t>Профилактика детского    травматизма</a:t>
            </a:r>
            <a:endParaRPr lang="ru-RU" sz="4800" dirty="0">
              <a:latin typeface="Comic Sans MS" pitchFamily="66" charset="0"/>
              <a:cs typeface="Andalus" pitchFamily="18" charset="-78"/>
            </a:endParaRP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705196" y="4857760"/>
            <a:ext cx="5438804" cy="817562"/>
          </a:xfrm>
        </p:spPr>
        <p:txBody>
          <a:bodyPr/>
          <a:lstStyle/>
          <a:p>
            <a:pPr algn="r" eaLnBrk="1" hangingPunct="1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214282" y="3357562"/>
            <a:ext cx="3643338" cy="3286148"/>
          </a:xfrm>
          <a:prstGeom prst="ellipse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857232"/>
            <a:ext cx="4828566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Georgia" pitchFamily="18" charset="0"/>
                <a:cs typeface="+mn-cs"/>
              </a:rPr>
              <a:t>Понятие о детском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Georgia" pitchFamily="18" charset="0"/>
                <a:cs typeface="+mn-cs"/>
              </a:rPr>
              <a:t>травматизме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785813" y="2214563"/>
            <a:ext cx="8358187" cy="464343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400" dirty="0" smtClean="0">
                <a:solidFill>
                  <a:schemeClr val="tx1"/>
                </a:solidFill>
                <a:latin typeface="Georgia" pitchFamily="18" charset="0"/>
              </a:rPr>
              <a:t>	Каждый </a:t>
            </a:r>
            <a:r>
              <a:rPr lang="ru-RU" sz="2400" dirty="0">
                <a:solidFill>
                  <a:schemeClr val="tx1"/>
                </a:solidFill>
                <a:latin typeface="Georgia" pitchFamily="18" charset="0"/>
              </a:rPr>
              <a:t>год от различных видов детского травматизма страдает и погибает </a:t>
            </a:r>
            <a:r>
              <a:rPr lang="ru-RU" sz="2400" dirty="0" smtClean="0">
                <a:solidFill>
                  <a:schemeClr val="tx1"/>
                </a:solidFill>
                <a:latin typeface="Georgia" pitchFamily="18" charset="0"/>
              </a:rPr>
              <a:t> большое количество детей. В полной мере детского травматизма избежать невозможно, так как он является обратной стороной процесса изучения и познания ребенком окружающего мира и своих собственных возможностей 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4339" name="Picture 3" descr="C:\Documents and Settings\Администратор\Рабочий стол\0001-001-Detskij-travmatiz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38" y="0"/>
            <a:ext cx="3929062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71563" y="214313"/>
            <a:ext cx="8072437" cy="357187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000" b="0" dirty="0" smtClean="0">
                <a:solidFill>
                  <a:schemeClr val="tx1"/>
                </a:solidFill>
                <a:latin typeface="Georgia" pitchFamily="18" charset="0"/>
              </a:rPr>
              <a:t> 	</a:t>
            </a:r>
            <a:r>
              <a:rPr lang="ru-RU" sz="2400" dirty="0" smtClean="0">
                <a:solidFill>
                  <a:schemeClr val="tx1"/>
                </a:solidFill>
                <a:latin typeface="Georgia" pitchFamily="18" charset="0"/>
              </a:rPr>
              <a:t>В </a:t>
            </a:r>
            <a:r>
              <a:rPr lang="ru-RU" sz="2400" dirty="0">
                <a:solidFill>
                  <a:schemeClr val="tx1"/>
                </a:solidFill>
                <a:latin typeface="Georgia" pitchFamily="18" charset="0"/>
              </a:rPr>
              <a:t>наших силах лишь сведение этого явления к минимуму, насколько это возможно, и своевременное оказание пострадавшему ребенку необходимой медицинской помощи для предупреждения развития осложнений и скорейшего восстановления целостности и функций организма.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5363" name="Picture 2" descr="C:\Documents and Settings\Администратор\Рабочий стол\350x650_aDHB0V5QxYXSXg33JRt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3286124"/>
            <a:ext cx="3612278" cy="3258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5214938" cy="6858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1900" b="0" dirty="0" smtClean="0">
                <a:solidFill>
                  <a:srgbClr val="FDEADA"/>
                </a:solidFill>
                <a:latin typeface="Georgia" pitchFamily="18" charset="0"/>
              </a:rPr>
              <a:t>    	При </a:t>
            </a:r>
            <a:r>
              <a:rPr lang="ru-RU" sz="1900" b="0" dirty="0">
                <a:solidFill>
                  <a:srgbClr val="FDEADA"/>
                </a:solidFill>
                <a:latin typeface="Georgia" pitchFamily="18" charset="0"/>
              </a:rPr>
              <a:t>анализе многочисленных случаев детского травматизма можно заметить его зависимость от </a:t>
            </a:r>
            <a:r>
              <a:rPr lang="ru-RU" sz="1900" u="sng" dirty="0">
                <a:solidFill>
                  <a:srgbClr val="FDEADA"/>
                </a:solidFill>
                <a:latin typeface="Georgia" pitchFamily="18" charset="0"/>
              </a:rPr>
              <a:t>пола</a:t>
            </a:r>
            <a:r>
              <a:rPr lang="ru-RU" sz="1900" b="0" dirty="0">
                <a:solidFill>
                  <a:srgbClr val="FDEADA"/>
                </a:solidFill>
                <a:latin typeface="Georgia" pitchFamily="18" charset="0"/>
              </a:rPr>
              <a:t> (мальчики подвергаются воздействию различных травмирующих агентов чаще, чем девочки) и </a:t>
            </a:r>
            <a:r>
              <a:rPr lang="ru-RU" sz="1900" u="sng" dirty="0">
                <a:solidFill>
                  <a:srgbClr val="FDEADA"/>
                </a:solidFill>
                <a:latin typeface="Georgia" pitchFamily="18" charset="0"/>
              </a:rPr>
              <a:t>возраста:</a:t>
            </a:r>
            <a:r>
              <a:rPr lang="ru-RU" sz="1900" b="0" dirty="0">
                <a:solidFill>
                  <a:srgbClr val="FDEADA"/>
                </a:solidFill>
                <a:latin typeface="Georgia" pitchFamily="18" charset="0"/>
              </a:rPr>
              <a:t> здесь подразумевается качественный состав всех случаев </a:t>
            </a:r>
            <a:r>
              <a:rPr lang="ru-RU" sz="1900" b="0" dirty="0" err="1">
                <a:solidFill>
                  <a:srgbClr val="FDEADA"/>
                </a:solidFill>
                <a:latin typeface="Georgia" pitchFamily="18" charset="0"/>
              </a:rPr>
              <a:t>травматизации</a:t>
            </a:r>
            <a:r>
              <a:rPr lang="ru-RU" sz="1900" b="0" dirty="0">
                <a:solidFill>
                  <a:srgbClr val="FDEADA"/>
                </a:solidFill>
                <a:latin typeface="Georgia" pitchFamily="18" charset="0"/>
              </a:rPr>
              <a:t>. </a:t>
            </a:r>
            <a:r>
              <a:rPr lang="ru-RU" sz="1900" b="0" dirty="0" smtClean="0">
                <a:solidFill>
                  <a:srgbClr val="FDEADA"/>
                </a:solidFill>
                <a:latin typeface="Georgia" pitchFamily="18" charset="0"/>
              </a:rPr>
              <a:t/>
            </a:r>
            <a:br>
              <a:rPr lang="ru-RU" sz="1900" b="0" dirty="0" smtClean="0">
                <a:solidFill>
                  <a:srgbClr val="FDEADA"/>
                </a:solidFill>
                <a:latin typeface="Georgia" pitchFamily="18" charset="0"/>
              </a:rPr>
            </a:br>
            <a:r>
              <a:rPr lang="ru-RU" sz="1900" b="0" dirty="0" smtClean="0">
                <a:solidFill>
                  <a:srgbClr val="FDEADA"/>
                </a:solidFill>
                <a:latin typeface="Georgia" pitchFamily="18" charset="0"/>
              </a:rPr>
              <a:t>     	Так</a:t>
            </a:r>
            <a:r>
              <a:rPr lang="ru-RU" sz="1900" b="0" dirty="0">
                <a:solidFill>
                  <a:srgbClr val="FDEADA"/>
                </a:solidFill>
                <a:latin typeface="Georgia" pitchFamily="18" charset="0"/>
              </a:rPr>
              <a:t>, установлено, что у детей первого полугодия жизни значительно чаще, чем у детей других возрастов, отмечаются случаи попадания в дыхательные </a:t>
            </a:r>
            <a:r>
              <a:rPr lang="ru-RU" sz="1900" b="0" dirty="0" smtClean="0">
                <a:solidFill>
                  <a:srgbClr val="FDEADA"/>
                </a:solidFill>
                <a:latin typeface="Georgia" pitchFamily="18" charset="0"/>
              </a:rPr>
              <a:t> пути  инородных </a:t>
            </a:r>
            <a:r>
              <a:rPr lang="ru-RU" sz="1900" b="0" dirty="0">
                <a:solidFill>
                  <a:srgbClr val="FDEADA"/>
                </a:solidFill>
                <a:latin typeface="Georgia" pitchFamily="18" charset="0"/>
              </a:rPr>
              <a:t>тел и ранения </a:t>
            </a:r>
            <a:r>
              <a:rPr lang="ru-RU" sz="1900" b="0" dirty="0" smtClean="0">
                <a:solidFill>
                  <a:srgbClr val="FDEADA"/>
                </a:solidFill>
                <a:latin typeface="Georgia" pitchFamily="18" charset="0"/>
              </a:rPr>
              <a:t> тканей  ротовой </a:t>
            </a:r>
            <a:r>
              <a:rPr lang="ru-RU" sz="1900" b="0" dirty="0">
                <a:solidFill>
                  <a:srgbClr val="FDEADA"/>
                </a:solidFill>
                <a:latin typeface="Georgia" pitchFamily="18" charset="0"/>
              </a:rPr>
              <a:t>полости; это объясняется тем, что в этот период рецепторный аппарат слизистой оболочки ротовой полости является доминирующим, и ребенок тянет в рот все, что ему попадается под руку</a:t>
            </a:r>
            <a:r>
              <a:rPr lang="ru-RU" sz="1900" b="0" dirty="0" smtClean="0">
                <a:solidFill>
                  <a:srgbClr val="FDEADA"/>
                </a:solidFill>
                <a:latin typeface="Georgia" pitchFamily="18" charset="0"/>
              </a:rPr>
              <a:t>.</a:t>
            </a:r>
            <a:endParaRPr lang="ru-RU" sz="1900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16386" name="Picture 1" descr="C:\Documents and Settings\Администратор\Рабочий стол\предупреждение-травматизм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38" y="3929063"/>
            <a:ext cx="3359150" cy="243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" descr="C:\Documents and Settings\Администратор\Рабочий стол\790771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214291"/>
            <a:ext cx="2487613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7638" y="0"/>
            <a:ext cx="5186362" cy="65833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000" b="0" dirty="0" smtClean="0">
                <a:solidFill>
                  <a:schemeClr val="tx1"/>
                </a:solidFill>
                <a:latin typeface="Georgia" pitchFamily="18" charset="0"/>
              </a:rPr>
              <a:t>	В </a:t>
            </a:r>
            <a:r>
              <a:rPr lang="ru-RU" sz="2000" b="0" dirty="0">
                <a:solidFill>
                  <a:schemeClr val="tx1"/>
                </a:solidFill>
                <a:latin typeface="Georgia" pitchFamily="18" charset="0"/>
              </a:rPr>
              <a:t>годовалом возрасте большинство детей начинает самостоятельно ходить, что создает предпосылки для падений с невысоких предметов и на ровном месте. В позднем дошкольном возрасте с развитием некоторой самостоятельности и повышением уровня любопытства значительно возрастает и вероятность не только механических травм, но и электрических, термических, химических ожогов, а также ранений. В младшем школьном возрасте с изменением образа жизни (школа, прогулки на улице без присмотра родителей) повышается риск попадания ребенка в дорожно-транспортные происшествия, падения с большой высоты.</a:t>
            </a:r>
          </a:p>
        </p:txBody>
      </p:sp>
      <p:pic>
        <p:nvPicPr>
          <p:cNvPr id="17410" name="Picture 2" descr="C:\Documents and Settings\Администратор\Рабочий стол\65u76i5s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71480"/>
            <a:ext cx="3423474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89297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None/>
              <a:defRPr/>
            </a:pPr>
            <a:r>
              <a:rPr lang="ru-RU" sz="3600" b="1" dirty="0" smtClean="0">
                <a:latin typeface="Georgia" pitchFamily="18" charset="0"/>
              </a:rPr>
              <a:t>Виды детского травматизма  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b="1" dirty="0" smtClean="0"/>
          </a:p>
        </p:txBody>
      </p:sp>
      <p:pic>
        <p:nvPicPr>
          <p:cNvPr id="5" name="Picture 1" descr="C:\Documents and Settings\Администратор\Рабочий стол\0009-009-Travmatiz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142984"/>
            <a:ext cx="8491962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Содержимое 2"/>
          <p:cNvSpPr>
            <a:spLocks noGrp="1"/>
          </p:cNvSpPr>
          <p:nvPr>
            <p:ph idx="4294967295"/>
          </p:nvPr>
        </p:nvSpPr>
        <p:spPr>
          <a:xfrm>
            <a:off x="0" y="214313"/>
            <a:ext cx="5143500" cy="6643687"/>
          </a:xfrm>
        </p:spPr>
        <p:txBody>
          <a:bodyPr/>
          <a:lstStyle/>
          <a:p>
            <a:pPr algn="ctr" eaLnBrk="1" hangingPunct="1">
              <a:buNone/>
              <a:defRPr/>
            </a:pPr>
            <a:r>
              <a:rPr lang="ru-RU" sz="1800" b="1" dirty="0" smtClean="0">
                <a:solidFill>
                  <a:srgbClr val="FFFF00"/>
                </a:solidFill>
                <a:latin typeface="Georgia" pitchFamily="18" charset="0"/>
              </a:rPr>
              <a:t>1.Бытовой </a:t>
            </a:r>
            <a:r>
              <a:rPr lang="ru-RU" sz="1800" b="1" dirty="0">
                <a:solidFill>
                  <a:srgbClr val="FFFF00"/>
                </a:solidFill>
                <a:latin typeface="Georgia" pitchFamily="18" charset="0"/>
              </a:rPr>
              <a:t>травматизм </a:t>
            </a:r>
            <a:r>
              <a:rPr lang="ru-RU" sz="1800" b="1" dirty="0" smtClean="0">
                <a:solidFill>
                  <a:srgbClr val="FFFF00"/>
                </a:solidFill>
                <a:latin typeface="Georgia" pitchFamily="18" charset="0"/>
              </a:rPr>
              <a:t>–</a:t>
            </a:r>
          </a:p>
          <a:p>
            <a:pPr eaLnBrk="1" hangingPunct="1">
              <a:buNone/>
              <a:defRPr/>
            </a:pPr>
            <a:r>
              <a:rPr lang="ru-RU" sz="1800" b="1" dirty="0" smtClean="0">
                <a:latin typeface="Georgia" pitchFamily="18" charset="0"/>
              </a:rPr>
              <a:t>     	 </a:t>
            </a:r>
            <a:r>
              <a:rPr lang="ru-RU" sz="1800" dirty="0" smtClean="0">
                <a:latin typeface="Georgia" pitchFamily="18" charset="0"/>
              </a:rPr>
              <a:t>повреждения</a:t>
            </a:r>
            <a:r>
              <a:rPr lang="ru-RU" sz="1800" dirty="0">
                <a:latin typeface="Georgia" pitchFamily="18" charset="0"/>
              </a:rPr>
              <a:t>, получаемые в домашних условиях (дом, квартира, лестничная площадка, двор); этот вид травматизма у детей лидирует по частоте и составляет 70% от всего количества случаев </a:t>
            </a:r>
            <a:r>
              <a:rPr lang="ru-RU" sz="1800" dirty="0" err="1">
                <a:latin typeface="Georgia" pitchFamily="18" charset="0"/>
              </a:rPr>
              <a:t>травматизации</a:t>
            </a:r>
            <a:r>
              <a:rPr lang="ru-RU" sz="1800" dirty="0">
                <a:latin typeface="Georgia" pitchFamily="18" charset="0"/>
              </a:rPr>
              <a:t>. </a:t>
            </a:r>
            <a:endParaRPr lang="ru-RU" sz="1800" dirty="0" smtClean="0">
              <a:latin typeface="Georgia" pitchFamily="18" charset="0"/>
            </a:endParaRPr>
          </a:p>
          <a:p>
            <a:pPr eaLnBrk="1" hangingPunct="1">
              <a:buNone/>
              <a:defRPr/>
            </a:pPr>
            <a:endParaRPr lang="ru-RU" sz="1800" dirty="0" smtClean="0">
              <a:latin typeface="Georgia" pitchFamily="18" charset="0"/>
            </a:endParaRPr>
          </a:p>
          <a:p>
            <a:pPr eaLnBrk="1" hangingPunct="1">
              <a:buNone/>
              <a:defRPr/>
            </a:pPr>
            <a:endParaRPr lang="ru-RU" sz="1800" dirty="0" smtClean="0">
              <a:latin typeface="Georgia" pitchFamily="18" charset="0"/>
            </a:endParaRPr>
          </a:p>
          <a:p>
            <a:pPr eaLnBrk="1" hangingPunct="1">
              <a:buNone/>
              <a:defRPr/>
            </a:pPr>
            <a:r>
              <a:rPr lang="ru-RU" sz="1800" dirty="0" smtClean="0">
                <a:latin typeface="Georgia" pitchFamily="18" charset="0"/>
              </a:rPr>
              <a:t>     	 Основная </a:t>
            </a:r>
            <a:r>
              <a:rPr lang="ru-RU" sz="1800" dirty="0">
                <a:latin typeface="Georgia" pitchFamily="18" charset="0"/>
              </a:rPr>
              <a:t>ответственность за предотвращение повреждений в быту лежит на родителях ребенка; рациональная организация ухода за детьми, осторожность, ответственность, самодисциплина должны играть ведущую роль в сохранении, укреплении здоровья и предупреждении опасных ситуаций.</a:t>
            </a:r>
          </a:p>
          <a:p>
            <a:pPr eaLnBrk="1" hangingPunct="1">
              <a:defRPr/>
            </a:pPr>
            <a:endParaRPr lang="ru-RU" sz="1800" dirty="0"/>
          </a:p>
        </p:txBody>
      </p:sp>
      <p:pic>
        <p:nvPicPr>
          <p:cNvPr id="19458" name="Picture 2" descr="C:\Documents and Settings\Администратор\Рабочий стол\a7015ae8f0a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97930">
            <a:off x="5131569" y="2617482"/>
            <a:ext cx="3714775" cy="3393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500298" y="428604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None/>
              <a:defRPr/>
            </a:pP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b="1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0"/>
            <a:ext cx="5400675" cy="6643688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endParaRPr lang="ru-RU" sz="2000" b="1" dirty="0" smtClean="0">
              <a:solidFill>
                <a:schemeClr val="tx2"/>
              </a:solidFill>
              <a:latin typeface="Georgia" pitchFamily="18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b="1" dirty="0" smtClean="0">
                <a:solidFill>
                  <a:srgbClr val="FFFF00"/>
                </a:solidFill>
                <a:latin typeface="Georgia" pitchFamily="18" charset="0"/>
              </a:rPr>
              <a:t>2.Уличный травматизм 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– </a:t>
            </a:r>
            <a:r>
              <a:rPr lang="ru-RU" sz="2000" dirty="0" smtClean="0">
                <a:latin typeface="Georgia" pitchFamily="18" charset="0"/>
              </a:rPr>
              <a:t>подразделяется также на транспортный и нетранспортный.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b="1" dirty="0">
                <a:solidFill>
                  <a:schemeClr val="tx2"/>
                </a:solidFill>
                <a:latin typeface="Georgia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b="1" dirty="0">
                <a:solidFill>
                  <a:srgbClr val="FFFF00"/>
                </a:solidFill>
                <a:latin typeface="Georgia" pitchFamily="18" charset="0"/>
              </a:rPr>
              <a:t>3</a:t>
            </a:r>
            <a:r>
              <a:rPr lang="ru-RU" sz="2000" b="1" dirty="0" smtClean="0">
                <a:solidFill>
                  <a:srgbClr val="FFFF00"/>
                </a:solidFill>
                <a:latin typeface="Georgia" pitchFamily="18" charset="0"/>
              </a:rPr>
              <a:t>.Школьный </a:t>
            </a:r>
            <a:r>
              <a:rPr lang="ru-RU" sz="2000" b="1" dirty="0">
                <a:solidFill>
                  <a:srgbClr val="FFFF00"/>
                </a:solidFill>
                <a:latin typeface="Georgia" pitchFamily="18" charset="0"/>
              </a:rPr>
              <a:t>вид </a:t>
            </a:r>
            <a:r>
              <a:rPr lang="ru-RU" sz="2000" b="1" dirty="0">
                <a:latin typeface="Georgia" pitchFamily="18" charset="0"/>
              </a:rPr>
              <a:t>детского травматизма – </a:t>
            </a:r>
            <a:r>
              <a:rPr lang="ru-RU" sz="2000" dirty="0">
                <a:latin typeface="Georgia" pitchFamily="18" charset="0"/>
              </a:rPr>
              <a:t>получение ребенком повреждений в школе во время перемен из-за нарушения правил внутреннего порядка.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dirty="0">
                <a:latin typeface="Georgia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b="1" dirty="0">
                <a:solidFill>
                  <a:srgbClr val="FFFF00"/>
                </a:solidFill>
                <a:latin typeface="Georgia" pitchFamily="18" charset="0"/>
              </a:rPr>
              <a:t>4</a:t>
            </a:r>
            <a:r>
              <a:rPr lang="ru-RU" sz="2000" b="1" dirty="0" smtClean="0">
                <a:solidFill>
                  <a:srgbClr val="FFFF00"/>
                </a:solidFill>
                <a:latin typeface="Georgia" pitchFamily="18" charset="0"/>
              </a:rPr>
              <a:t>.Спортивный </a:t>
            </a:r>
            <a:r>
              <a:rPr lang="ru-RU" sz="2000" b="1" dirty="0">
                <a:solidFill>
                  <a:srgbClr val="FFFF00"/>
                </a:solidFill>
                <a:latin typeface="Georgia" pitchFamily="18" charset="0"/>
              </a:rPr>
              <a:t>травматизм </a:t>
            </a:r>
            <a:r>
              <a:rPr lang="ru-RU" sz="2000" b="1" dirty="0">
                <a:solidFill>
                  <a:schemeClr val="tx2"/>
                </a:solidFill>
                <a:latin typeface="Georgia" pitchFamily="18" charset="0"/>
              </a:rPr>
              <a:t>– </a:t>
            </a:r>
            <a:r>
              <a:rPr lang="ru-RU" sz="2000" dirty="0">
                <a:latin typeface="Georgia" pitchFamily="18" charset="0"/>
              </a:rPr>
              <a:t>развивается во время спортивных мероприятий; в профилактике этих повреждений особое место занимает организация проведения занятий по физической культуре, соревнований, соблюдение техники безопасности, обучение правилам падения, организация страховки, надежное и исправное состояние спортивного оборудования и инвентаря, благоприятные условия в помещениях для занятий.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dirty="0">
              <a:solidFill>
                <a:schemeClr val="tx2"/>
              </a:solidFill>
            </a:endParaRPr>
          </a:p>
        </p:txBody>
      </p:sp>
      <p:pic>
        <p:nvPicPr>
          <p:cNvPr id="20482" name="Picture 2" descr="C:\Documents and Settings\Администратор\Рабочий стол\134327117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90731">
            <a:off x="5141947" y="650838"/>
            <a:ext cx="3613713" cy="252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C:\Documents and Settings\Администратор\Рабочий стол\0009-020-Travmatiz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49591">
            <a:off x="5072063" y="3571876"/>
            <a:ext cx="3418711" cy="31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71513" y="0"/>
            <a:ext cx="8472487" cy="2971800"/>
          </a:xfrm>
        </p:spPr>
        <p:txBody>
          <a:bodyPr>
            <a:normAutofit/>
          </a:bodyPr>
          <a:lstStyle/>
          <a:p>
            <a:pPr eaLnBrk="1" hangingPunct="1">
              <a:buNone/>
              <a:defRPr/>
            </a:pPr>
            <a:r>
              <a:rPr lang="ru-RU" sz="2200" b="1" dirty="0">
                <a:solidFill>
                  <a:srgbClr val="FFFF00"/>
                </a:solidFill>
                <a:latin typeface="Georgia" pitchFamily="18" charset="0"/>
              </a:rPr>
              <a:t>5</a:t>
            </a:r>
            <a:r>
              <a:rPr lang="ru-RU" sz="2200" b="1" dirty="0" smtClean="0">
                <a:solidFill>
                  <a:srgbClr val="FFFF00"/>
                </a:solidFill>
                <a:latin typeface="Georgia" pitchFamily="18" charset="0"/>
              </a:rPr>
              <a:t>.Прочий </a:t>
            </a:r>
            <a:r>
              <a:rPr lang="ru-RU" sz="2000" b="1" dirty="0" smtClean="0">
                <a:solidFill>
                  <a:srgbClr val="FFFF00"/>
                </a:solidFill>
                <a:latin typeface="Georgia" pitchFamily="18" charset="0"/>
              </a:rPr>
              <a:t>травматизм -</a:t>
            </a:r>
            <a:r>
              <a:rPr lang="ru-RU" sz="2000" dirty="0" smtClean="0">
                <a:latin typeface="Georgia" pitchFamily="18" charset="0"/>
              </a:rPr>
              <a:t>последствия </a:t>
            </a:r>
            <a:r>
              <a:rPr lang="ru-RU" sz="2000" dirty="0">
                <a:latin typeface="Georgia" pitchFamily="18" charset="0"/>
              </a:rPr>
              <a:t>контакта с взрывоопасными веществами и </a:t>
            </a:r>
            <a:r>
              <a:rPr lang="ru-RU" sz="2000" dirty="0" smtClean="0">
                <a:latin typeface="Georgia" pitchFamily="18" charset="0"/>
              </a:rPr>
              <a:t>предметами</a:t>
            </a:r>
            <a:r>
              <a:rPr lang="ru-RU" sz="2200" b="1" dirty="0" smtClean="0">
                <a:latin typeface="Georgia" pitchFamily="18" charset="0"/>
              </a:rPr>
              <a:t>.</a:t>
            </a:r>
            <a:r>
              <a:rPr lang="ru-RU" sz="2200" b="1" dirty="0">
                <a:latin typeface="Georgia" pitchFamily="18" charset="0"/>
              </a:rPr>
              <a:t> </a:t>
            </a:r>
            <a:endParaRPr lang="ru-RU" sz="2200" b="1" dirty="0" smtClean="0">
              <a:latin typeface="Georgia" pitchFamily="18" charset="0"/>
            </a:endParaRPr>
          </a:p>
          <a:p>
            <a:pPr algn="ctr" eaLnBrk="1" hangingPunct="1">
              <a:buNone/>
              <a:defRPr/>
            </a:pPr>
            <a:r>
              <a:rPr lang="ru-RU" sz="2200" b="1" dirty="0" smtClean="0">
                <a:solidFill>
                  <a:srgbClr val="FFFF00"/>
                </a:solidFill>
                <a:latin typeface="Georgia" pitchFamily="18" charset="0"/>
              </a:rPr>
              <a:t>По </a:t>
            </a:r>
            <a:r>
              <a:rPr lang="ru-RU" sz="2200" b="1" dirty="0">
                <a:solidFill>
                  <a:srgbClr val="FFFF00"/>
                </a:solidFill>
                <a:latin typeface="Georgia" pitchFamily="18" charset="0"/>
              </a:rPr>
              <a:t>патофизиологическому принципу </a:t>
            </a:r>
            <a:endParaRPr lang="ru-RU" sz="2200" b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just" eaLnBrk="1" hangingPunct="1">
              <a:buNone/>
              <a:defRPr/>
            </a:pPr>
            <a:r>
              <a:rPr lang="ru-RU" sz="2000" b="1" dirty="0" smtClean="0">
                <a:solidFill>
                  <a:srgbClr val="FFFF00"/>
                </a:solidFill>
                <a:latin typeface="Georgia" pitchFamily="18" charset="0"/>
              </a:rPr>
              <a:t>можно выделить:</a:t>
            </a:r>
          </a:p>
          <a:p>
            <a:pPr algn="just" eaLnBrk="1" hangingPunct="1">
              <a:buNone/>
              <a:defRPr/>
            </a:pPr>
            <a:r>
              <a:rPr lang="ru-RU" sz="2000" dirty="0" smtClean="0">
                <a:solidFill>
                  <a:srgbClr val="FFFF00"/>
                </a:solidFill>
                <a:latin typeface="Georgia" pitchFamily="18" charset="0"/>
              </a:rPr>
              <a:t> </a:t>
            </a:r>
            <a:r>
              <a:rPr lang="ru-RU" sz="2000" u="sng" dirty="0">
                <a:latin typeface="Georgia" pitchFamily="18" charset="0"/>
              </a:rPr>
              <a:t>механические</a:t>
            </a:r>
            <a:r>
              <a:rPr lang="ru-RU" sz="2000" dirty="0">
                <a:latin typeface="Georgia" pitchFamily="18" charset="0"/>
              </a:rPr>
              <a:t> поражения (переломы, ушибы, вывихи, растяжения, ранения и т.д</a:t>
            </a:r>
            <a:r>
              <a:rPr lang="ru-RU" sz="2000" dirty="0" smtClean="0">
                <a:latin typeface="Georgia" pitchFamily="18" charset="0"/>
              </a:rPr>
              <a:t>.),</a:t>
            </a:r>
          </a:p>
          <a:p>
            <a:pPr algn="just" eaLnBrk="1" hangingPunct="1">
              <a:buNone/>
              <a:defRPr/>
            </a:pPr>
            <a:r>
              <a:rPr lang="ru-RU" sz="2000" dirty="0" smtClean="0">
                <a:latin typeface="Georgia" pitchFamily="18" charset="0"/>
              </a:rPr>
              <a:t> </a:t>
            </a:r>
            <a:r>
              <a:rPr lang="ru-RU" sz="2000" u="sng" dirty="0">
                <a:latin typeface="Georgia" pitchFamily="18" charset="0"/>
              </a:rPr>
              <a:t>термические</a:t>
            </a:r>
            <a:r>
              <a:rPr lang="ru-RU" sz="2000" dirty="0">
                <a:latin typeface="Georgia" pitchFamily="18" charset="0"/>
              </a:rPr>
              <a:t> поражения (ожоги и отморожения), </a:t>
            </a:r>
            <a:endParaRPr lang="ru-RU" sz="2000" dirty="0" smtClean="0">
              <a:latin typeface="Georgia" pitchFamily="18" charset="0"/>
            </a:endParaRPr>
          </a:p>
          <a:p>
            <a:pPr algn="just" eaLnBrk="1" hangingPunct="1">
              <a:buNone/>
              <a:defRPr/>
            </a:pPr>
            <a:r>
              <a:rPr lang="ru-RU" sz="2000" u="sng" dirty="0" err="1" smtClean="0">
                <a:latin typeface="Georgia" pitchFamily="18" charset="0"/>
              </a:rPr>
              <a:t>электротравмы</a:t>
            </a:r>
            <a:r>
              <a:rPr lang="ru-RU" sz="2000" u="sng" dirty="0" smtClean="0">
                <a:latin typeface="Georgia" pitchFamily="18" charset="0"/>
              </a:rPr>
              <a:t>  </a:t>
            </a:r>
            <a:r>
              <a:rPr lang="ru-RU" sz="2000" dirty="0" smtClean="0">
                <a:latin typeface="Georgia" pitchFamily="18" charset="0"/>
              </a:rPr>
              <a:t>и </a:t>
            </a:r>
            <a:r>
              <a:rPr lang="ru-RU" sz="2000" u="sng" dirty="0">
                <a:latin typeface="Georgia" pitchFamily="18" charset="0"/>
              </a:rPr>
              <a:t>отравления</a:t>
            </a:r>
            <a:r>
              <a:rPr lang="ru-RU" sz="2000" dirty="0">
                <a:latin typeface="Georgia" pitchFamily="18" charset="0"/>
              </a:rPr>
              <a:t>.</a:t>
            </a:r>
          </a:p>
          <a:p>
            <a:pPr eaLnBrk="1" hangingPunct="1">
              <a:defRPr/>
            </a:pPr>
            <a:endParaRPr lang="ru-RU" sz="3000" dirty="0"/>
          </a:p>
        </p:txBody>
      </p:sp>
      <p:pic>
        <p:nvPicPr>
          <p:cNvPr id="21506" name="Picture 2" descr="C:\Documents and Settings\Администратор\Рабочий стол\328881.57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36721">
            <a:off x="388752" y="3533171"/>
            <a:ext cx="3431728" cy="2801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59818">
            <a:off x="4699019" y="3802249"/>
            <a:ext cx="4000963" cy="2659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857232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600" b="1" dirty="0" smtClean="0">
                <a:effectLst/>
                <a:latin typeface="Georgia" pitchFamily="18" charset="0"/>
              </a:rPr>
              <a:t>		Причинами </a:t>
            </a:r>
            <a:r>
              <a:rPr lang="ru-RU" sz="2600" b="1" dirty="0">
                <a:effectLst/>
                <a:latin typeface="Georgia" pitchFamily="18" charset="0"/>
              </a:rPr>
              <a:t>детского травматизма обычно выступают ситуации, когда ребенок не может справиться с какими-то преградами на своем пути и пытается их преодолеть, не понимая, что это ему угрожает. Поэтому нельзя оставлять ребенка без родительского надзора. Такое стечение обстоятельств и приводит к возникновению опасных ситуаций, вследствие которых детского травматизма просто не избежать.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600" b="1" dirty="0">
                <a:effectLst/>
                <a:latin typeface="Georgia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600" b="1" dirty="0" smtClean="0">
                <a:effectLst/>
                <a:latin typeface="Georgia" pitchFamily="18" charset="0"/>
              </a:rPr>
              <a:t>		Значительное </a:t>
            </a:r>
            <a:r>
              <a:rPr lang="ru-RU" sz="2600" b="1" dirty="0">
                <a:effectLst/>
                <a:latin typeface="Georgia" pitchFamily="18" charset="0"/>
              </a:rPr>
              <a:t>число травм приводит к тяжелым осложнениям, подчас завершающимся инвалидностью, возникновению стойких функциональных нарушений, анатомических и косметических дефектов, которые в свою очередь обусловливают трудности в обучении, выборе профессии, социальной и личностной адаптации.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endParaRPr lang="ru-RU" sz="2200" b="1" dirty="0">
              <a:effectLst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857250"/>
            <a:ext cx="9144000" cy="452596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None/>
              <a:defRPr/>
            </a:pPr>
            <a:r>
              <a:rPr lang="ru-RU" sz="2100" b="1" dirty="0" smtClean="0">
                <a:latin typeface="Georgia" pitchFamily="18" charset="0"/>
              </a:rPr>
              <a:t>		</a:t>
            </a:r>
            <a:r>
              <a:rPr lang="ru-RU" sz="3000" b="1" dirty="0" smtClean="0">
                <a:latin typeface="Georgia" pitchFamily="18" charset="0"/>
              </a:rPr>
              <a:t>В </a:t>
            </a:r>
            <a:r>
              <a:rPr lang="ru-RU" sz="3000" b="1" dirty="0">
                <a:latin typeface="Georgia" pitchFamily="18" charset="0"/>
              </a:rPr>
              <a:t>структуре детского травматизма преобладают бытовые травмы (60— 68%). Причем у детей до 7 лет они составляют около 80% всех повреждений. </a:t>
            </a:r>
            <a:endParaRPr lang="ru-RU" sz="3000" b="1" dirty="0" smtClean="0">
              <a:latin typeface="Georgia" pitchFamily="18" charset="0"/>
            </a:endParaRPr>
          </a:p>
          <a:p>
            <a:pPr eaLnBrk="1" hangingPunct="1">
              <a:buNone/>
              <a:defRPr/>
            </a:pPr>
            <a:r>
              <a:rPr lang="ru-RU" sz="3000" b="1" dirty="0" smtClean="0">
                <a:latin typeface="Georgia" pitchFamily="18" charset="0"/>
              </a:rPr>
              <a:t>Причины </a:t>
            </a:r>
            <a:r>
              <a:rPr lang="ru-RU" sz="3000" b="1" dirty="0">
                <a:latin typeface="Georgia" pitchFamily="18" charset="0"/>
              </a:rPr>
              <a:t>этих травм весьма разнообразны: падения на ровном месте и с высоты, ранения острыми предметами, ожоги, удары о предметы и пр. К бытовым травмам относятся также повреждения при неорганизованных занятиях спортом.</a:t>
            </a:r>
          </a:p>
          <a:p>
            <a:pPr eaLnBrk="1" hangingPunct="1">
              <a:buNone/>
              <a:defRPr/>
            </a:pPr>
            <a:r>
              <a:rPr lang="ru-RU" sz="3000" b="1" dirty="0">
                <a:latin typeface="Georgia" pitchFamily="18" charset="0"/>
              </a:rPr>
              <a:t> </a:t>
            </a:r>
            <a:endParaRPr lang="ru-RU" sz="3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Содержимое 2"/>
          <p:cNvSpPr>
            <a:spLocks noGrp="1"/>
          </p:cNvSpPr>
          <p:nvPr>
            <p:ph idx="4294967295"/>
          </p:nvPr>
        </p:nvSpPr>
        <p:spPr>
          <a:xfrm>
            <a:off x="571472" y="3000372"/>
            <a:ext cx="8229600" cy="3071810"/>
          </a:xfrm>
        </p:spPr>
        <p:txBody>
          <a:bodyPr/>
          <a:lstStyle/>
          <a:p>
            <a:pPr eaLnBrk="1" hangingPunct="1">
              <a:buNone/>
              <a:defRPr/>
            </a:pPr>
            <a:r>
              <a:rPr lang="ru-RU" sz="2000" b="1" dirty="0" smtClean="0">
                <a:latin typeface="Georgia" pitchFamily="18" charset="0"/>
              </a:rPr>
              <a:t>		Следующее место в структуре занимают травмы, полученные детьми на улице при пешеходном движении.</a:t>
            </a:r>
          </a:p>
          <a:p>
            <a:pPr eaLnBrk="1" hangingPunct="1">
              <a:buNone/>
              <a:defRPr/>
            </a:pPr>
            <a:r>
              <a:rPr lang="ru-RU" sz="2000" b="1" dirty="0" smtClean="0">
                <a:latin typeface="Georgia" pitchFamily="18" charset="0"/>
              </a:rPr>
              <a:t>		Травмы </a:t>
            </a:r>
            <a:r>
              <a:rPr lang="ru-RU" sz="2000" b="1" dirty="0">
                <a:latin typeface="Georgia" pitchFamily="18" charset="0"/>
              </a:rPr>
              <a:t>детей в дорожно-транспортных происшествиях имеют незначительный удельный вес, однако они отличаются наибольшей тяжестью, почти все требуют госпитализации и являются основной причиной инвалидности с детства. Спортивные травмы занимают небольшой удельный вес среди всего детского травматизма — около 2,5%.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24578" name="Picture 2" descr="C:\Documents and Settings\Администратор\Рабочий стол\25_attention_kids_on_ro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357166"/>
            <a:ext cx="3214681" cy="2411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Содержимое 2"/>
          <p:cNvSpPr>
            <a:spLocks noGrp="1"/>
          </p:cNvSpPr>
          <p:nvPr>
            <p:ph idx="4294967295"/>
          </p:nvPr>
        </p:nvSpPr>
        <p:spPr>
          <a:xfrm>
            <a:off x="0" y="0"/>
            <a:ext cx="8229600" cy="4525963"/>
          </a:xfrm>
        </p:spPr>
        <p:txBody>
          <a:bodyPr/>
          <a:lstStyle/>
          <a:p>
            <a:pPr algn="ctr" eaLnBrk="1" hangingPunct="1">
              <a:buNone/>
              <a:defRPr/>
            </a:pPr>
            <a:endParaRPr lang="ru-RU" sz="2200" b="1" dirty="0" smtClean="0">
              <a:solidFill>
                <a:schemeClr val="tx2"/>
              </a:solidFill>
              <a:latin typeface="Georgia" pitchFamily="18" charset="0"/>
            </a:endParaRPr>
          </a:p>
          <a:p>
            <a:pPr algn="ctr" eaLnBrk="1" hangingPunct="1">
              <a:buNone/>
              <a:defRPr/>
            </a:pPr>
            <a:r>
              <a:rPr lang="ru-RU" sz="2200" b="1" dirty="0" smtClean="0">
                <a:solidFill>
                  <a:schemeClr val="tx2"/>
                </a:solidFill>
                <a:latin typeface="Georgia" pitchFamily="18" charset="0"/>
              </a:rPr>
              <a:t>Профилактика </a:t>
            </a:r>
            <a:r>
              <a:rPr lang="ru-RU" sz="2200" b="1" dirty="0">
                <a:solidFill>
                  <a:schemeClr val="tx2"/>
                </a:solidFill>
                <a:latin typeface="Georgia" pitchFamily="18" charset="0"/>
              </a:rPr>
              <a:t>детского травматизма</a:t>
            </a:r>
          </a:p>
          <a:p>
            <a:pPr eaLnBrk="1" hangingPunct="1">
              <a:buNone/>
              <a:defRPr/>
            </a:pPr>
            <a:r>
              <a:rPr lang="ru-RU" sz="2200" b="1" dirty="0">
                <a:solidFill>
                  <a:srgbClr val="00B0F0"/>
                </a:solidFill>
                <a:latin typeface="Georgia" pitchFamily="18" charset="0"/>
              </a:rPr>
              <a:t> </a:t>
            </a:r>
          </a:p>
          <a:p>
            <a:pPr>
              <a:buNone/>
            </a:pP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		Конечно</a:t>
            </a:r>
            <a:r>
              <a:rPr lang="ru-RU" sz="2000" b="1" dirty="0">
                <a:effectLst/>
                <a:latin typeface="Times New Roman" pitchFamily="18" charset="0"/>
                <a:cs typeface="Times New Roman" pitchFamily="18" charset="0"/>
              </a:rPr>
              <a:t>, полностью искоренить детский травматизм невозможно — от несчастного случая, увы, не застрахован никто. Но задача родителей — максимально обезопасить своего ребенка. Ведь большинство травм происходят именно по вине родителей — недоглядели, </a:t>
            </a:r>
            <a:r>
              <a:rPr lang="ru-RU" sz="2000" b="1" dirty="0" err="1" smtClean="0">
                <a:effectLst/>
                <a:latin typeface="Times New Roman" pitchFamily="18" charset="0"/>
                <a:cs typeface="Times New Roman" pitchFamily="18" charset="0"/>
              </a:rPr>
              <a:t>недообъяснили</a:t>
            </a: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		Взрослые обязаны предупреждать возможные риски и ограждать детей от них. Работа родителей по предупреждению травматизма должна идти в 2 –</a:t>
            </a:r>
            <a:r>
              <a:rPr lang="ru-RU" sz="2000" b="1" dirty="0" err="1" smtClean="0">
                <a:effectLst/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 направлениях: </a:t>
            </a:r>
          </a:p>
          <a:p>
            <a:pPr>
              <a:buNone/>
            </a:pP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u="sng" dirty="0" smtClean="0">
                <a:effectLst/>
                <a:latin typeface="Times New Roman" pitchFamily="18" charset="0"/>
                <a:cs typeface="Times New Roman" pitchFamily="18" charset="0"/>
              </a:rPr>
              <a:t>1. Устранение </a:t>
            </a:r>
            <a:r>
              <a:rPr lang="ru-RU" sz="2000" b="1" u="sng" dirty="0" err="1" smtClean="0">
                <a:effectLst/>
                <a:latin typeface="Times New Roman" pitchFamily="18" charset="0"/>
                <a:cs typeface="Times New Roman" pitchFamily="18" charset="0"/>
              </a:rPr>
              <a:t>травмоопасных</a:t>
            </a:r>
            <a:r>
              <a:rPr lang="ru-RU" sz="2000" b="1" u="sng" dirty="0" smtClean="0">
                <a:effectLst/>
                <a:latin typeface="Times New Roman" pitchFamily="18" charset="0"/>
                <a:cs typeface="Times New Roman" pitchFamily="18" charset="0"/>
              </a:rPr>
              <a:t> ситуаций; </a:t>
            </a:r>
          </a:p>
          <a:p>
            <a:pPr>
              <a:buNone/>
            </a:pPr>
            <a:r>
              <a:rPr lang="ru-RU" sz="2000" b="1" u="sng" dirty="0" smtClean="0">
                <a:effectLst/>
                <a:latin typeface="Times New Roman" pitchFamily="18" charset="0"/>
                <a:cs typeface="Times New Roman" pitchFamily="18" charset="0"/>
              </a:rPr>
              <a:t>	2.Систематическое обучение детей основам профилактики  травматизма</a:t>
            </a: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		 Важно при этом не развить у ребенка чувства робости и страха, а, наоборот, внушить ему, что опасности можно избежать, если вести себя  правильно. </a:t>
            </a:r>
          </a:p>
          <a:p>
            <a:pPr>
              <a:buNone/>
            </a:pPr>
            <a:endParaRPr lang="ru-RU" sz="2000" b="1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42910" y="0"/>
            <a:ext cx="8229600" cy="4525962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endParaRPr lang="ru-RU" sz="22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200" smtClean="0"/>
          </a:p>
        </p:txBody>
      </p:sp>
      <p:sp>
        <p:nvSpPr>
          <p:cNvPr id="26626" name="Rectangle 5"/>
          <p:cNvSpPr>
            <a:spLocks noChangeArrowheads="1"/>
          </p:cNvSpPr>
          <p:nvPr/>
        </p:nvSpPr>
        <p:spPr bwMode="auto">
          <a:xfrm>
            <a:off x="-454660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6628" name="Rectangle 8"/>
          <p:cNvSpPr>
            <a:spLocks noChangeArrowheads="1"/>
          </p:cNvSpPr>
          <p:nvPr/>
        </p:nvSpPr>
        <p:spPr bwMode="auto">
          <a:xfrm>
            <a:off x="-4546600" y="1730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6629" name="Rectangle 9"/>
          <p:cNvSpPr>
            <a:spLocks noChangeArrowheads="1"/>
          </p:cNvSpPr>
          <p:nvPr/>
        </p:nvSpPr>
        <p:spPr bwMode="auto">
          <a:xfrm>
            <a:off x="0" y="357166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ru-RU" sz="2000" dirty="0" smtClean="0">
                <a:cs typeface="Times New Roman" pitchFamily="18" charset="0"/>
              </a:rPr>
              <a:t>	1</a:t>
            </a:r>
            <a:r>
              <a:rPr lang="ru-RU" sz="2000" dirty="0">
                <a:cs typeface="Times New Roman" pitchFamily="18" charset="0"/>
              </a:rPr>
              <a:t>. Мероприятия по обеспечению «техники безопасности» в помещениях (ограждение батарей отопительной системы, закрытие розеток в доступных детям местах, предупредительные этикетки на опасных жидкостях, хранение их в недоступных для детей местах).</a:t>
            </a:r>
            <a:endParaRPr lang="ru-RU" sz="2000" dirty="0"/>
          </a:p>
          <a:p>
            <a:pPr eaLnBrk="0" hangingPunct="0">
              <a:tabLst>
                <a:tab pos="457200" algn="l"/>
              </a:tabLst>
            </a:pPr>
            <a:r>
              <a:rPr lang="ru-RU" sz="2000" dirty="0" smtClean="0">
                <a:cs typeface="Times New Roman" pitchFamily="18" charset="0"/>
              </a:rPr>
              <a:t>	2</a:t>
            </a:r>
            <a:r>
              <a:rPr lang="ru-RU" sz="2000" dirty="0">
                <a:cs typeface="Times New Roman" pitchFamily="18" charset="0"/>
              </a:rPr>
              <a:t>. Постоянный надзор за детьми, организация интересных и безопасных игр и занятий, отвлекающих детей от опасных шалостей.</a:t>
            </a:r>
            <a:endParaRPr lang="ru-RU" sz="2000" dirty="0"/>
          </a:p>
          <a:p>
            <a:pPr eaLnBrk="0" hangingPunct="0">
              <a:tabLst>
                <a:tab pos="457200" algn="l"/>
              </a:tabLst>
            </a:pPr>
            <a:r>
              <a:rPr lang="ru-RU" sz="2000" dirty="0" smtClean="0">
                <a:cs typeface="Times New Roman" pitchFamily="18" charset="0"/>
              </a:rPr>
              <a:t>	3</a:t>
            </a:r>
            <a:r>
              <a:rPr lang="ru-RU" sz="2000" dirty="0">
                <a:cs typeface="Times New Roman" pitchFamily="18" charset="0"/>
              </a:rPr>
              <a:t>. Повседневное  и неустанное воспитание у детей навыков осмотрительного поведения и разумной осторожности</a:t>
            </a:r>
            <a:r>
              <a:rPr lang="ru-RU" sz="2000" dirty="0" smtClean="0">
                <a:cs typeface="Times New Roman" pitchFamily="18" charset="0"/>
              </a:rPr>
              <a:t>.</a:t>
            </a:r>
          </a:p>
          <a:p>
            <a:pPr eaLnBrk="0" hangingPunct="0">
              <a:tabLst>
                <a:tab pos="457200" algn="l"/>
              </a:tabLst>
            </a:pPr>
            <a:endParaRPr lang="ru-RU" sz="2000" dirty="0"/>
          </a:p>
          <a:p>
            <a:pPr eaLnBrk="0" hangingPunct="0">
              <a:tabLst>
                <a:tab pos="457200" algn="l"/>
              </a:tabLst>
            </a:pPr>
            <a:r>
              <a:rPr lang="ru-RU" sz="2000" b="1" u="sng" dirty="0">
                <a:cs typeface="Times New Roman" pitchFamily="18" charset="0"/>
              </a:rPr>
              <a:t> </a:t>
            </a:r>
            <a:r>
              <a:rPr lang="ru-RU" sz="2000" b="1" u="sng" dirty="0" smtClean="0">
                <a:cs typeface="Times New Roman" pitchFamily="18" charset="0"/>
              </a:rPr>
              <a:t>	Мерами </a:t>
            </a:r>
            <a:r>
              <a:rPr lang="ru-RU" sz="2000" b="1" u="sng" dirty="0">
                <a:cs typeface="Times New Roman" pitchFamily="18" charset="0"/>
              </a:rPr>
              <a:t>по предупреждению возможных ожогов у детей является:</a:t>
            </a:r>
            <a:endParaRPr lang="ru-RU" sz="2000" b="1" u="sng" dirty="0"/>
          </a:p>
          <a:p>
            <a:pPr eaLnBrk="0" hangingPunct="0"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sz="2000" dirty="0" smtClean="0">
                <a:cs typeface="Times New Roman" pitchFamily="18" charset="0"/>
              </a:rPr>
              <a:t> </a:t>
            </a:r>
            <a:r>
              <a:rPr lang="ru-RU" i="1" dirty="0" smtClean="0">
                <a:cs typeface="Times New Roman" pitchFamily="18" charset="0"/>
              </a:rPr>
              <a:t>хранение </a:t>
            </a:r>
            <a:r>
              <a:rPr lang="ru-RU" i="1" dirty="0">
                <a:cs typeface="Times New Roman" pitchFamily="18" charset="0"/>
              </a:rPr>
              <a:t>препаратов бытовой химии  (едкие кислоты, щелочи  и другие </a:t>
            </a:r>
            <a:r>
              <a:rPr lang="ru-RU" i="1" dirty="0" smtClean="0">
                <a:cs typeface="Times New Roman" pitchFamily="18" charset="0"/>
              </a:rPr>
              <a:t> </a:t>
            </a:r>
            <a:r>
              <a:rPr lang="ru-RU" i="1" dirty="0">
                <a:cs typeface="Times New Roman" pitchFamily="18" charset="0"/>
              </a:rPr>
              <a:t>активные вещества) в недоступных для детей местах;</a:t>
            </a:r>
            <a:endParaRPr lang="ru-RU" i="1" dirty="0"/>
          </a:p>
          <a:p>
            <a:pPr eaLnBrk="0" hangingPunct="0"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i="1" dirty="0" smtClean="0">
                <a:cs typeface="Times New Roman" pitchFamily="18" charset="0"/>
              </a:rPr>
              <a:t> осторожность </a:t>
            </a:r>
            <a:r>
              <a:rPr lang="ru-RU" i="1" dirty="0">
                <a:cs typeface="Times New Roman" pitchFamily="18" charset="0"/>
              </a:rPr>
              <a:t>во время кормления детей горячей пищей;</a:t>
            </a:r>
            <a:endParaRPr lang="ru-RU" i="1" dirty="0"/>
          </a:p>
          <a:p>
            <a:pPr eaLnBrk="0" hangingPunct="0"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i="1" dirty="0" smtClean="0">
                <a:cs typeface="Times New Roman" pitchFamily="18" charset="0"/>
              </a:rPr>
              <a:t> повышенное </a:t>
            </a:r>
            <a:r>
              <a:rPr lang="ru-RU" i="1" dirty="0">
                <a:cs typeface="Times New Roman" pitchFamily="18" charset="0"/>
              </a:rPr>
              <a:t>внимание и осторожность при переносе посуды с горячей жидкостью в тех местах, где внезапно могут появиться дети;</a:t>
            </a:r>
            <a:endParaRPr lang="ru-RU" i="1" dirty="0"/>
          </a:p>
          <a:p>
            <a:pPr eaLnBrk="0" hangingPunct="0"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i="1" dirty="0" smtClean="0">
                <a:cs typeface="Times New Roman" pitchFamily="18" charset="0"/>
              </a:rPr>
              <a:t> запрещение </a:t>
            </a:r>
            <a:r>
              <a:rPr lang="ru-RU" i="1" dirty="0">
                <a:cs typeface="Times New Roman" pitchFamily="18" charset="0"/>
              </a:rPr>
              <a:t>детям находиться во время раздачи пищи, мытья посуды;</a:t>
            </a:r>
            <a:endParaRPr lang="ru-RU" i="1" dirty="0"/>
          </a:p>
          <a:p>
            <a:pPr eaLnBrk="0" hangingPunct="0"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i="1" dirty="0" smtClean="0">
                <a:cs typeface="Times New Roman" pitchFamily="18" charset="0"/>
              </a:rPr>
              <a:t> постоянный </a:t>
            </a:r>
            <a:r>
              <a:rPr lang="ru-RU" i="1" dirty="0">
                <a:cs typeface="Times New Roman" pitchFamily="18" charset="0"/>
              </a:rPr>
              <a:t>надзор взрослых при проведении гигиенических процедур детей;</a:t>
            </a:r>
            <a:endParaRPr lang="ru-RU" i="1" dirty="0"/>
          </a:p>
          <a:p>
            <a:pPr eaLnBrk="0" hangingPunct="0"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i="1" dirty="0" smtClean="0">
                <a:cs typeface="Times New Roman" pitchFamily="18" charset="0"/>
              </a:rPr>
              <a:t> защита </a:t>
            </a:r>
            <a:r>
              <a:rPr lang="ru-RU" i="1" dirty="0">
                <a:cs typeface="Times New Roman" pitchFamily="18" charset="0"/>
              </a:rPr>
              <a:t>детей от горячих, накаленных предметов (например, обогревательных приборов, отопительных систем)</a:t>
            </a:r>
            <a:endParaRPr lang="ru-RU" i="1" dirty="0"/>
          </a:p>
          <a:p>
            <a:pPr eaLnBrk="0" hangingPunct="0">
              <a:tabLst>
                <a:tab pos="457200" algn="l"/>
              </a:tabLst>
            </a:pPr>
            <a:endParaRPr lang="ru-RU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Содержимое 2"/>
          <p:cNvSpPr>
            <a:spLocks noGrp="1"/>
          </p:cNvSpPr>
          <p:nvPr>
            <p:ph idx="4294967295"/>
          </p:nvPr>
        </p:nvSpPr>
        <p:spPr>
          <a:xfrm>
            <a:off x="914400" y="4594225"/>
            <a:ext cx="8229600" cy="2263775"/>
          </a:xfrm>
        </p:spPr>
        <p:txBody>
          <a:bodyPr/>
          <a:lstStyle/>
          <a:p>
            <a:pPr eaLnBrk="1" hangingPunct="1">
              <a:buNone/>
              <a:defRPr/>
            </a:pPr>
            <a:r>
              <a:rPr lang="ru-RU" sz="2400" b="1" dirty="0" smtClean="0">
                <a:latin typeface="Georgia" pitchFamily="18" charset="0"/>
              </a:rPr>
              <a:t>		Детский </a:t>
            </a:r>
            <a:r>
              <a:rPr lang="ru-RU" sz="2400" b="1" dirty="0">
                <a:latin typeface="Georgia" pitchFamily="18" charset="0"/>
              </a:rPr>
              <a:t>травматизм — серьезная проблема, но если родители будут следить за своим ребенком и научат его правилам безопасности, многих травм удастся избежать.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27650" name="Picture 2" descr="C:\Documents and Settings\Администратор\Рабочий стол\travmi-detey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214313"/>
            <a:ext cx="6067425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57158" y="1357298"/>
            <a:ext cx="8007350" cy="4405314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chemeClr val="folHlink"/>
                </a:solidFill>
                <a:effectLst/>
              </a:rPr>
              <a:t>	</a:t>
            </a:r>
            <a:r>
              <a:rPr lang="ru-RU" b="1" dirty="0" smtClean="0">
                <a:effectLst/>
              </a:rPr>
              <a:t>Очень важно для взрослых – самим правильно вести себя во всех ситуациях, демонстрируя детям безопасный образ жизни.</a:t>
            </a:r>
          </a:p>
          <a:p>
            <a:pPr algn="ctr">
              <a:buNone/>
            </a:pPr>
            <a:endParaRPr lang="ru-RU" b="1" dirty="0" smtClean="0">
              <a:effectLst/>
            </a:endParaRPr>
          </a:p>
          <a:p>
            <a:pPr algn="ctr">
              <a:buNone/>
            </a:pPr>
            <a:r>
              <a:rPr lang="ru-RU" b="1" dirty="0" smtClean="0">
                <a:effectLst/>
              </a:rPr>
              <a:t>  Не забывайте, что пример взрослого для ребенка заразителен!</a:t>
            </a:r>
            <a:r>
              <a:rPr lang="ru-RU" dirty="0" smtClean="0">
                <a:effectLst/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D:\Users\priem\Desktop\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-220222"/>
            <a:ext cx="9144000" cy="7078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рава">
  <a:themeElements>
    <a:clrScheme name="Другая 2">
      <a:dk1>
        <a:srgbClr val="004C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771</TotalTime>
  <Words>37</Words>
  <Application>Microsoft Office PowerPoint</Application>
  <PresentationFormat>Экран (4:3)</PresentationFormat>
  <Paragraphs>58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Трава</vt:lpstr>
      <vt:lpstr> Профилактика детского    травматизма</vt:lpstr>
      <vt:lpstr> Каждый год от различных видов детского травматизма страдает и погибает  большое количество детей. В полной мере детского травматизма избежать невозможно, так как он является обратной стороной процесса изучения и познания ребенком окружающего мира и своих собственных возможностей  </vt:lpstr>
      <vt:lpstr>  В наших силах лишь сведение этого явления к минимуму, насколько это возможно, и своевременное оказание пострадавшему ребенку необходимой медицинской помощи для предупреждения развития осложнений и скорейшего восстановления целостности и функций организма. </vt:lpstr>
      <vt:lpstr>     При анализе многочисленных случаев детского травматизма можно заметить его зависимость от пола (мальчики подвергаются воздействию различных травмирующих агентов чаще, чем девочки) и возраста: здесь подразумевается качественный состав всех случаев травматизации.        Так, установлено, что у детей первого полугодия жизни значительно чаще, чем у детей других возрастов, отмечаются случаи попадания в дыхательные  пути  инородных тел и ранения  тканей  ротовой полости; это объясняется тем, что в этот период рецепторный аппарат слизистой оболочки ротовой полости является доминирующим, и ребенок тянет в рот все, что ему попадается под руку.</vt:lpstr>
      <vt:lpstr> В годовалом возрасте большинство детей начинает самостоятельно ходить, что создает предпосылки для падений с невысоких предметов и на ровном месте. В позднем дошкольном возрасте с развитием некоторой самостоятельности и повышением уровня любопытства значительно возрастает и вероятность не только механических травм, но и электрических, термических, химических ожогов, а также ранений. В младшем школьном возрасте с изменением образа жизни (школа, прогулки на улице без присмотра родителей) повышается риск попадания ребенка в дорожно-транспортные происшествия, падения с большой высоты.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</dc:creator>
  <cp:lastModifiedBy>ukt</cp:lastModifiedBy>
  <cp:revision>41</cp:revision>
  <dcterms:created xsi:type="dcterms:W3CDTF">2012-12-18T19:20:34Z</dcterms:created>
  <dcterms:modified xsi:type="dcterms:W3CDTF">2020-08-10T18:06:44Z</dcterms:modified>
</cp:coreProperties>
</file>