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300" r:id="rId5"/>
    <p:sldId id="301" r:id="rId6"/>
    <p:sldId id="302" r:id="rId7"/>
    <p:sldId id="303" r:id="rId8"/>
    <p:sldId id="306" r:id="rId9"/>
    <p:sldId id="309" r:id="rId10"/>
    <p:sldId id="311" r:id="rId11"/>
  </p:sldIdLst>
  <p:sldSz cx="9144000" cy="6858000" type="screen4x3"/>
  <p:notesSz cx="9144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0DD442-E535-2BDF-6B7B-8252DB138328}">
  <a:tblStyle styleId="{5C0DD442-E535-2BDF-6B7B-8252DB138328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>
              <a:solidFill>
                <a:schemeClr val="lt1"/>
              </a:solidFill>
            </a:ln>
          </a:left>
          <a:right>
            <a:ln w="12700">
              <a:solidFill>
                <a:schemeClr val="lt1"/>
              </a:solidFill>
            </a:ln>
          </a:right>
          <a:top>
            <a:ln w="12700">
              <a:solidFill>
                <a:schemeClr val="lt1"/>
              </a:solidFill>
            </a:ln>
          </a:top>
          <a:bottom>
            <a:ln w="12700">
              <a:solidFill>
                <a:schemeClr val="lt1"/>
              </a:solidFill>
            </a:ln>
          </a:bottom>
          <a:insideH>
            <a:ln w="12700">
              <a:solidFill>
                <a:schemeClr val="lt1"/>
              </a:solidFill>
            </a:ln>
          </a:insideH>
          <a:insideV>
            <a:ln w="12700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  <a:fill>
          <a:solidFill>
            <a:schemeClr val="accent1">
              <a:tint val="40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prstClr val="black"/>
        </a:fontRef>
        <a:schemeClr val="lt1"/>
      </a:tcTxStyle>
      <a:tcStyle>
        <a:tcBdr>
          <a:bottom>
            <a:ln w="38100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685800" y="2130425"/>
            <a:ext cx="7772400" cy="1470025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371600" y="3886200"/>
            <a:ext cx="6400800" cy="17525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t>29.10.2023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t>29.10.2023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6629400" y="274638"/>
            <a:ext cx="2057400" cy="5851525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457200" y="274638"/>
            <a:ext cx="6019800" cy="5851525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t>29.10.2023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t>29.10.2023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t>29.10.2023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 bwMode="auto"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 bwMode="auto"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t>29.10.2023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 bwMode="auto"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 bwMode="auto"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t>29.10.2023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t>29.10.2023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t>29.10.2023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 bwMode="auto"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t>29.10.2023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t>29.10.2023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B106E36-FD25-4E2D-B0AA-010F637433A0}" type="datetimeFigureOut">
              <a:rPr lang="ru-RU"/>
              <a:t>29.10.2023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25C68B6-61C2-468F-89AB-4B9F7531AA68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>
        <a:spcBef>
          <a:spcPts val="0"/>
        </a:spcBef>
        <a:buFont typeface="Arial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>
        <a:spcBef>
          <a:spcPts val="0"/>
        </a:spcBef>
        <a:buFont typeface="Arial"/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spcBef>
          <a:spcPts val="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spcBef>
          <a:spcPts val="0"/>
        </a:spcBef>
        <a:buFont typeface="Arial"/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spcBef>
          <a:spcPts val="0"/>
        </a:spcBef>
        <a:buFont typeface="Arial"/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899592" y="0"/>
            <a:ext cx="756084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800" b="1" dirty="0" smtClean="0">
                <a:solidFill>
                  <a:srgbClr val="FF0000"/>
                </a:solidFill>
              </a:rPr>
              <a:t>Развитие функциональной </a:t>
            </a:r>
            <a:r>
              <a:rPr lang="ru-RU" sz="4800" b="1" dirty="0">
                <a:solidFill>
                  <a:srgbClr val="FF0000"/>
                </a:solidFill>
              </a:rPr>
              <a:t>грамотности  </a:t>
            </a:r>
            <a:r>
              <a:rPr lang="ru-RU" sz="4800" b="1" dirty="0" smtClean="0">
                <a:solidFill>
                  <a:srgbClr val="FF0000"/>
                </a:solidFill>
              </a:rPr>
              <a:t>младших школьников в урочной и внеурочной деятельности</a:t>
            </a:r>
            <a:endParaRPr dirty="0"/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3995936" y="4653136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endParaRPr lang="ru-RU" sz="3200" b="1" dirty="0">
              <a:solidFill>
                <a:srgbClr val="7030A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455505" y="3501008"/>
            <a:ext cx="4572000" cy="32308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18175" y="2967335"/>
            <a:ext cx="69076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Спасибо за внимание!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82415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539552" y="332656"/>
            <a:ext cx="813690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>
                <a:solidFill>
                  <a:srgbClr val="C00000"/>
                </a:solidFill>
              </a:rPr>
              <a:t>Функциональная грамотность </a:t>
            </a:r>
            <a:r>
              <a:rPr lang="ru-RU" sz="3200" b="1"/>
              <a:t>– </a:t>
            </a:r>
            <a:r>
              <a:rPr lang="ru-RU" sz="3200" b="1">
                <a:solidFill>
                  <a:srgbClr val="002060"/>
                </a:solidFill>
              </a:rPr>
              <a:t>способность человека вступать в отношения с внешней средой, быстро адаптироваться и функционировать в ней. </a:t>
            </a:r>
            <a:endParaRPr lang="ru-RU" sz="320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467544" y="2274838"/>
            <a:ext cx="8280919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ru-RU" b="1">
              <a:solidFill>
                <a:srgbClr val="002060"/>
              </a:solidFill>
            </a:endParaRPr>
          </a:p>
          <a:p>
            <a:pPr algn="ctr">
              <a:defRPr/>
            </a:pPr>
            <a:r>
              <a:rPr lang="ru-RU" sz="3200" b="1">
                <a:solidFill>
                  <a:srgbClr val="C00000"/>
                </a:solidFill>
              </a:rPr>
              <a:t>Функциональная грамотность </a:t>
            </a:r>
            <a:r>
              <a:rPr lang="ru-RU" sz="3200" b="1">
                <a:solidFill>
                  <a:srgbClr val="002060"/>
                </a:solidFill>
              </a:rPr>
              <a:t>рассматривается как способность использовать все постоянно приобретаемые в жизни знания, умения и навыки для решения максимально широкого диапазона жизненных задач в различных сферах человеческой деятельности, общения и социальных отношений.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467544" y="0"/>
            <a:ext cx="8136904" cy="6924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defRPr/>
            </a:pPr>
            <a:r>
              <a:rPr lang="ru-RU" sz="2400" b="1" dirty="0">
                <a:solidFill>
                  <a:srgbClr val="C00000"/>
                </a:solidFill>
              </a:rPr>
              <a:t>Функционально грамотная  личность – это человек: </a:t>
            </a:r>
            <a:endParaRPr dirty="0"/>
          </a:p>
          <a:p>
            <a:pPr lvl="0">
              <a:spcBef>
                <a:spcPts val="0"/>
              </a:spcBef>
              <a:defRPr/>
            </a:pPr>
            <a:r>
              <a:rPr lang="ru-RU" sz="2000" b="1" dirty="0">
                <a:solidFill>
                  <a:srgbClr val="002060"/>
                </a:solidFill>
              </a:rPr>
              <a:t>– ориентирующийся в мире и действующий в соответствии с общественными ценностями, ожиданиями и интересами (в частности, умеющий соотносить и координировать свои  действия с действиями других людей;</a:t>
            </a:r>
            <a:br>
              <a:rPr lang="ru-RU" sz="2000" b="1" dirty="0">
                <a:solidFill>
                  <a:srgbClr val="002060"/>
                </a:solidFill>
              </a:rPr>
            </a:br>
            <a:r>
              <a:rPr lang="ru-RU" sz="2000" b="1" dirty="0">
                <a:solidFill>
                  <a:srgbClr val="002060"/>
                </a:solidFill>
              </a:rPr>
              <a:t>– способный быть самостоятельным   в ситуации выбора и принятия решений;</a:t>
            </a:r>
            <a:br>
              <a:rPr lang="ru-RU" sz="2000" b="1" dirty="0">
                <a:solidFill>
                  <a:srgbClr val="002060"/>
                </a:solidFill>
              </a:rPr>
            </a:br>
            <a:r>
              <a:rPr lang="ru-RU" sz="2000" b="1" dirty="0">
                <a:solidFill>
                  <a:srgbClr val="002060"/>
                </a:solidFill>
              </a:rPr>
              <a:t>– умеющий отвечать за свои решения;</a:t>
            </a:r>
            <a:br>
              <a:rPr lang="ru-RU" sz="2000" b="1" dirty="0">
                <a:solidFill>
                  <a:srgbClr val="002060"/>
                </a:solidFill>
              </a:rPr>
            </a:br>
            <a:r>
              <a:rPr lang="ru-RU" sz="2000" b="1" dirty="0">
                <a:solidFill>
                  <a:srgbClr val="002060"/>
                </a:solidFill>
              </a:rPr>
              <a:t>– способный нести ответственность за себя и своих близких;</a:t>
            </a:r>
            <a:br>
              <a:rPr lang="ru-RU" sz="2000" b="1" dirty="0">
                <a:solidFill>
                  <a:srgbClr val="002060"/>
                </a:solidFill>
              </a:rPr>
            </a:br>
            <a:r>
              <a:rPr lang="ru-RU" sz="2000" b="1" dirty="0">
                <a:solidFill>
                  <a:srgbClr val="002060"/>
                </a:solidFill>
              </a:rPr>
              <a:t>– владеющий приемами учения и готовый к постоянной переподготовке;</a:t>
            </a:r>
            <a:br>
              <a:rPr lang="ru-RU" sz="2000" b="1" dirty="0">
                <a:solidFill>
                  <a:srgbClr val="002060"/>
                </a:solidFill>
              </a:rPr>
            </a:br>
            <a:r>
              <a:rPr lang="ru-RU" sz="2000" b="1" dirty="0">
                <a:solidFill>
                  <a:srgbClr val="002060"/>
                </a:solidFill>
              </a:rPr>
              <a:t>– обладающий набором компетенций, как ключевых, так и по различным областям знаний;</a:t>
            </a:r>
            <a:br>
              <a:rPr lang="ru-RU" sz="2000" b="1" dirty="0">
                <a:solidFill>
                  <a:srgbClr val="002060"/>
                </a:solidFill>
              </a:rPr>
            </a:br>
            <a:r>
              <a:rPr lang="ru-RU" sz="2000" b="1" dirty="0">
                <a:solidFill>
                  <a:srgbClr val="002060"/>
                </a:solidFill>
              </a:rPr>
              <a:t>– для которого поиск решения в нестандартной ситуации – привычное</a:t>
            </a:r>
            <a:br>
              <a:rPr lang="ru-RU" sz="2000" b="1" dirty="0">
                <a:solidFill>
                  <a:srgbClr val="002060"/>
                </a:solidFill>
              </a:rPr>
            </a:br>
            <a:r>
              <a:rPr lang="ru-RU" sz="2000" b="1" dirty="0">
                <a:solidFill>
                  <a:srgbClr val="002060"/>
                </a:solidFill>
              </a:rPr>
              <a:t>явление;</a:t>
            </a:r>
            <a:br>
              <a:rPr lang="ru-RU" sz="2000" b="1" dirty="0">
                <a:solidFill>
                  <a:srgbClr val="002060"/>
                </a:solidFill>
              </a:rPr>
            </a:br>
            <a:r>
              <a:rPr lang="ru-RU" sz="2000" b="1" dirty="0">
                <a:solidFill>
                  <a:srgbClr val="002060"/>
                </a:solidFill>
              </a:rPr>
              <a:t>– легко адаптирующийся в любом социуме и умеющий активно влиять</a:t>
            </a:r>
            <a:br>
              <a:rPr lang="ru-RU" sz="2000" b="1" dirty="0">
                <a:solidFill>
                  <a:srgbClr val="002060"/>
                </a:solidFill>
              </a:rPr>
            </a:br>
            <a:r>
              <a:rPr lang="ru-RU" sz="2000" b="1" dirty="0">
                <a:solidFill>
                  <a:srgbClr val="002060"/>
                </a:solidFill>
              </a:rPr>
              <a:t>на него;</a:t>
            </a:r>
            <a:br>
              <a:rPr lang="ru-RU" sz="2000" b="1" dirty="0">
                <a:solidFill>
                  <a:srgbClr val="002060"/>
                </a:solidFill>
              </a:rPr>
            </a:br>
            <a:r>
              <a:rPr lang="ru-RU" sz="2000" b="1" dirty="0">
                <a:solidFill>
                  <a:srgbClr val="002060"/>
                </a:solidFill>
              </a:rPr>
              <a:t>– понимающий, что жизнь среди людей – это поиск постоянных компромиссов и необходимость искать общие решения; </a:t>
            </a:r>
            <a:br>
              <a:rPr lang="ru-RU" sz="2000" b="1" dirty="0">
                <a:solidFill>
                  <a:srgbClr val="002060"/>
                </a:solidFill>
              </a:rPr>
            </a:br>
            <a:r>
              <a:rPr lang="ru-RU" sz="2000" b="1" dirty="0">
                <a:solidFill>
                  <a:srgbClr val="002060"/>
                </a:solidFill>
              </a:rPr>
              <a:t>– хорошо владеющий устной и письменной речью как средством взаимодействия между людьми;</a:t>
            </a:r>
            <a:br>
              <a:rPr lang="ru-RU" sz="2000" b="1" dirty="0">
                <a:solidFill>
                  <a:srgbClr val="002060"/>
                </a:solidFill>
              </a:rPr>
            </a:br>
            <a:r>
              <a:rPr lang="ru-RU" sz="2000" b="1" dirty="0">
                <a:solidFill>
                  <a:srgbClr val="002060"/>
                </a:solidFill>
              </a:rPr>
              <a:t>– владеющий современными информационными технологиями.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467544" y="0"/>
            <a:ext cx="813690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defRPr/>
            </a:pPr>
            <a:r>
              <a:rPr lang="ru-RU" sz="6000" b="1" dirty="0" smtClean="0">
                <a:solidFill>
                  <a:srgbClr val="C00000"/>
                </a:solidFill>
              </a:rPr>
              <a:t>Литературное чтение</a:t>
            </a:r>
            <a:r>
              <a:rPr lang="ru-RU" sz="6000" b="1" dirty="0" smtClean="0">
                <a:solidFill>
                  <a:srgbClr val="C00000"/>
                </a:solidFill>
              </a:rPr>
              <a:t> </a:t>
            </a:r>
          </a:p>
          <a:p>
            <a:pPr lvl="0" algn="ctr">
              <a:spcBef>
                <a:spcPts val="0"/>
              </a:spcBef>
              <a:defRPr/>
            </a:pPr>
            <a:endParaRPr lang="ru-RU" sz="5400" b="1" dirty="0">
              <a:solidFill>
                <a:srgbClr val="C00000"/>
              </a:solidFill>
            </a:endParaRPr>
          </a:p>
          <a:p>
            <a:pPr marL="457200" lvl="0" indent="-457200">
              <a:spcBef>
                <a:spcPts val="0"/>
              </a:spcBef>
              <a:buAutoNum type="arabicPeriod"/>
              <a:defRPr/>
            </a:pPr>
            <a:r>
              <a:rPr lang="ru-RU" sz="5400" b="1" dirty="0" smtClean="0">
                <a:solidFill>
                  <a:srgbClr val="002060"/>
                </a:solidFill>
              </a:rPr>
              <a:t>«Читаем с остановками»</a:t>
            </a:r>
          </a:p>
          <a:p>
            <a:pPr marL="457200" lvl="0" indent="-457200">
              <a:spcBef>
                <a:spcPts val="0"/>
              </a:spcBef>
              <a:buAutoNum type="arabicPeriod"/>
              <a:defRPr/>
            </a:pPr>
            <a:r>
              <a:rPr lang="ru-RU" sz="5400" b="1" dirty="0" smtClean="0">
                <a:solidFill>
                  <a:srgbClr val="002060"/>
                </a:solidFill>
              </a:rPr>
              <a:t>«Вопросник»</a:t>
            </a:r>
          </a:p>
          <a:p>
            <a:pPr marL="457200" lvl="0" indent="-457200">
              <a:spcBef>
                <a:spcPts val="0"/>
              </a:spcBef>
              <a:buAutoNum type="arabicPeriod"/>
              <a:defRPr/>
            </a:pPr>
            <a:r>
              <a:rPr lang="ru-RU" sz="5400" b="1" dirty="0" smtClean="0">
                <a:solidFill>
                  <a:srgbClr val="002060"/>
                </a:solidFill>
              </a:rPr>
              <a:t>«Мозговой штурм»</a:t>
            </a:r>
          </a:p>
          <a:p>
            <a:pPr marL="457200" lvl="0" indent="-457200">
              <a:spcBef>
                <a:spcPts val="0"/>
              </a:spcBef>
              <a:buAutoNum type="arabicPeriod"/>
              <a:defRPr/>
            </a:pPr>
            <a:r>
              <a:rPr lang="ru-RU" sz="5400" b="1" dirty="0" smtClean="0">
                <a:solidFill>
                  <a:srgbClr val="002060"/>
                </a:solidFill>
              </a:rPr>
              <a:t>«Викторина»</a:t>
            </a:r>
            <a:endParaRPr lang="ru-RU" sz="5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899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467544" y="0"/>
            <a:ext cx="8136904" cy="6924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defRPr/>
            </a:pPr>
            <a:r>
              <a:rPr lang="ru-RU" sz="4400" b="1" dirty="0" smtClean="0">
                <a:solidFill>
                  <a:srgbClr val="C00000"/>
                </a:solidFill>
              </a:rPr>
              <a:t>Русский язык</a:t>
            </a:r>
          </a:p>
          <a:p>
            <a:r>
              <a:rPr lang="ru-RU" sz="2400" dirty="0"/>
              <a:t>1) Отметь слова, которые нужно написать с большой буквы, даже если </a:t>
            </a:r>
            <a:r>
              <a:rPr lang="ru-RU" sz="2400" i="1" dirty="0"/>
              <a:t>они находятся в середине предложения.</a:t>
            </a:r>
            <a:endParaRPr lang="ru-RU" sz="2400" dirty="0"/>
          </a:p>
          <a:p>
            <a:pPr lvl="0"/>
            <a:r>
              <a:rPr lang="ru-RU" sz="2400" dirty="0"/>
              <a:t>Красноярск (название города)</a:t>
            </a:r>
          </a:p>
          <a:p>
            <a:pPr lvl="0"/>
            <a:r>
              <a:rPr lang="ru-RU" sz="2400" dirty="0" err="1"/>
              <a:t>Казáн</a:t>
            </a:r>
            <a:r>
              <a:rPr lang="ru-RU" sz="2400" dirty="0"/>
              <a:t> (котел для приготовления пищи)</a:t>
            </a:r>
          </a:p>
          <a:p>
            <a:pPr lvl="0"/>
            <a:r>
              <a:rPr lang="ru-RU" sz="2400" dirty="0" err="1"/>
              <a:t>Казáхи</a:t>
            </a:r>
            <a:r>
              <a:rPr lang="ru-RU" sz="2400" dirty="0"/>
              <a:t> (название народа)</a:t>
            </a:r>
          </a:p>
          <a:p>
            <a:pPr lvl="0"/>
            <a:r>
              <a:rPr lang="ru-RU" sz="2400" dirty="0"/>
              <a:t>Килиманджаро (название горы)</a:t>
            </a:r>
          </a:p>
          <a:p>
            <a:pPr lvl="0"/>
            <a:r>
              <a:rPr lang="ru-RU" sz="2400" dirty="0"/>
              <a:t>Клест (название птицы)</a:t>
            </a:r>
          </a:p>
          <a:p>
            <a:endParaRPr lang="ru-RU" sz="2400" i="1" dirty="0" smtClean="0"/>
          </a:p>
          <a:p>
            <a:r>
              <a:rPr lang="ru-RU" sz="2400" dirty="0" smtClean="0"/>
              <a:t>2</a:t>
            </a:r>
            <a:r>
              <a:rPr lang="ru-RU" sz="2400" dirty="0"/>
              <a:t>) Отметь слово, которое не является родственным остальным словам.</a:t>
            </a:r>
          </a:p>
          <a:p>
            <a:pPr lvl="0"/>
            <a:r>
              <a:rPr lang="ru-RU" sz="2400" dirty="0"/>
              <a:t>Лесник — человек, охраняющий лес.</a:t>
            </a:r>
          </a:p>
          <a:p>
            <a:pPr lvl="0"/>
            <a:r>
              <a:rPr lang="ru-RU" sz="2400" dirty="0"/>
              <a:t>Леска — длинная прочная нить, к концу которой привязывается рыболовный крючок.</a:t>
            </a:r>
          </a:p>
          <a:p>
            <a:pPr lvl="0"/>
            <a:r>
              <a:rPr lang="ru-RU" sz="2400" dirty="0"/>
              <a:t>Лесок — небольшой лес.</a:t>
            </a:r>
          </a:p>
          <a:p>
            <a:pPr lvl="0"/>
            <a:r>
              <a:rPr lang="ru-RU" sz="2400" dirty="0"/>
              <a:t>Перелесок — редкий лес, соединяющий два леса.</a:t>
            </a:r>
          </a:p>
          <a:p>
            <a:pPr lvl="0">
              <a:spcBef>
                <a:spcPts val="0"/>
              </a:spcBef>
              <a:defRPr/>
            </a:pPr>
            <a:endParaRPr lang="ru-RU" sz="2000" b="1" dirty="0" smtClean="0">
              <a:solidFill>
                <a:srgbClr val="002060"/>
              </a:solidFill>
            </a:endParaRPr>
          </a:p>
          <a:p>
            <a:pPr lvl="0">
              <a:spcBef>
                <a:spcPts val="0"/>
              </a:spcBef>
              <a:defRPr/>
            </a:pPr>
            <a:endParaRPr lang="ru-RU" sz="20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799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467544" y="0"/>
            <a:ext cx="8136904" cy="7478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defRPr/>
            </a:pPr>
            <a:r>
              <a:rPr lang="ru-RU" sz="3600" b="1" dirty="0" smtClean="0">
                <a:solidFill>
                  <a:srgbClr val="C00000"/>
                </a:solidFill>
              </a:rPr>
              <a:t>Русский язык</a:t>
            </a:r>
          </a:p>
          <a:p>
            <a:r>
              <a:rPr lang="ru-RU" sz="3200" dirty="0"/>
              <a:t>1) Отметь слово (или слова) с суффиксом –</a:t>
            </a:r>
            <a:r>
              <a:rPr lang="ru-RU" sz="3200" dirty="0" err="1"/>
              <a:t>ик</a:t>
            </a:r>
            <a:r>
              <a:rPr lang="ru-RU" sz="3200" dirty="0"/>
              <a:t>.</a:t>
            </a:r>
          </a:p>
          <a:p>
            <a:pPr lvl="0"/>
            <a:r>
              <a:rPr lang="ru-RU" sz="3200" dirty="0"/>
              <a:t>барабанчик</a:t>
            </a:r>
          </a:p>
          <a:p>
            <a:pPr lvl="0"/>
            <a:r>
              <a:rPr lang="ru-RU" sz="3200" dirty="0"/>
              <a:t>перчик</a:t>
            </a:r>
          </a:p>
          <a:p>
            <a:pPr lvl="0"/>
            <a:r>
              <a:rPr lang="ru-RU" sz="3200" dirty="0"/>
              <a:t>лётчик</a:t>
            </a:r>
          </a:p>
          <a:p>
            <a:pPr lvl="0"/>
            <a:r>
              <a:rPr lang="ru-RU" sz="3200" dirty="0"/>
              <a:t>стульчик</a:t>
            </a:r>
          </a:p>
          <a:p>
            <a:endParaRPr lang="ru-RU" sz="3200" dirty="0" smtClean="0"/>
          </a:p>
          <a:p>
            <a:r>
              <a:rPr lang="ru-RU" sz="3200" dirty="0" smtClean="0"/>
              <a:t>2</a:t>
            </a:r>
            <a:r>
              <a:rPr lang="ru-RU" sz="3200" dirty="0"/>
              <a:t>) Отметь пример, в котором выделенное слово стоит в родительном падеже.</a:t>
            </a:r>
          </a:p>
          <a:p>
            <a:pPr lvl="0"/>
            <a:r>
              <a:rPr lang="ru-RU" sz="3200" dirty="0"/>
              <a:t>Он был похож на лётчика или </a:t>
            </a:r>
            <a:r>
              <a:rPr lang="ru-RU" sz="3200" b="1" dirty="0"/>
              <a:t>моряка.</a:t>
            </a:r>
          </a:p>
          <a:p>
            <a:pPr lvl="0"/>
            <a:r>
              <a:rPr lang="ru-RU" sz="3200" dirty="0"/>
              <a:t>История этого </a:t>
            </a:r>
            <a:r>
              <a:rPr lang="ru-RU" sz="3200" b="1" dirty="0"/>
              <a:t>моряка </a:t>
            </a:r>
            <a:r>
              <a:rPr lang="ru-RU" sz="3200" dirty="0"/>
              <a:t>поучительна.</a:t>
            </a:r>
          </a:p>
          <a:p>
            <a:pPr lvl="0"/>
            <a:r>
              <a:rPr lang="ru-RU" sz="3200" dirty="0"/>
              <a:t>Все принимали его за</a:t>
            </a:r>
            <a:r>
              <a:rPr lang="ru-RU" sz="3200" b="1" dirty="0"/>
              <a:t> моряка.</a:t>
            </a:r>
          </a:p>
          <a:p>
            <a:pPr lvl="0"/>
            <a:r>
              <a:rPr lang="ru-RU" sz="3200" dirty="0"/>
              <a:t>Отважного </a:t>
            </a:r>
            <a:r>
              <a:rPr lang="ru-RU" sz="3200" b="1" dirty="0"/>
              <a:t>моряка </a:t>
            </a:r>
            <a:r>
              <a:rPr lang="ru-RU" sz="3200" dirty="0"/>
              <a:t>встретила сама королева.</a:t>
            </a:r>
          </a:p>
          <a:p>
            <a:r>
              <a:rPr lang="ru-RU" sz="2000" dirty="0"/>
              <a:t> </a:t>
            </a:r>
          </a:p>
          <a:p>
            <a:pPr lvl="0">
              <a:spcBef>
                <a:spcPts val="0"/>
              </a:spcBef>
              <a:defRPr/>
            </a:pPr>
            <a:endParaRPr lang="ru-RU" sz="2000" b="1" dirty="0" smtClean="0">
              <a:solidFill>
                <a:srgbClr val="002060"/>
              </a:solidFill>
            </a:endParaRPr>
          </a:p>
          <a:p>
            <a:pPr lvl="0">
              <a:spcBef>
                <a:spcPts val="0"/>
              </a:spcBef>
              <a:defRPr/>
            </a:pPr>
            <a:endParaRPr lang="ru-RU" sz="20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862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467544" y="0"/>
            <a:ext cx="8136904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defRPr/>
            </a:pPr>
            <a:r>
              <a:rPr lang="ru-RU" sz="2400" b="1" dirty="0" smtClean="0">
                <a:solidFill>
                  <a:srgbClr val="C00000"/>
                </a:solidFill>
              </a:rPr>
              <a:t>Русский язык</a:t>
            </a:r>
          </a:p>
          <a:p>
            <a:r>
              <a:rPr lang="ru-RU" sz="2400" dirty="0"/>
              <a:t> 1) К каким словам нужно добавить приставку за-, чтобы текст передавал смысл последнего предложения? Подчеркни эти слова.</a:t>
            </a:r>
          </a:p>
          <a:p>
            <a:r>
              <a:rPr lang="ru-RU" sz="2400" dirty="0"/>
              <a:t>Я старался не спугнуть морских котиков. Но вот встревожилась ближайшая ко мне самочка.</a:t>
            </a:r>
          </a:p>
          <a:p>
            <a:r>
              <a:rPr lang="ru-RU" sz="2400" dirty="0"/>
              <a:t>Она привстала и подняла острую рыжую мордочку, зашевелив усами. Оторвали от песка головы и её соседки. Возился огромный самец. И вдруг всё семейство, как по команде, двинулось к воде. Шевелились и другие звери. Качались, ныряли усатые чёрные головы. Пляж начал приходить в движение.</a:t>
            </a:r>
          </a:p>
          <a:p>
            <a:endParaRPr lang="ru-RU" sz="2400" dirty="0" smtClean="0"/>
          </a:p>
          <a:p>
            <a:endParaRPr lang="ru-RU" sz="2400" dirty="0"/>
          </a:p>
          <a:p>
            <a:r>
              <a:rPr lang="ru-RU" sz="2400" dirty="0" smtClean="0"/>
              <a:t>2</a:t>
            </a:r>
            <a:r>
              <a:rPr lang="ru-RU" sz="2400" dirty="0"/>
              <a:t>) Какую начальную форму может иметь слово? Запиши все варианты.</a:t>
            </a:r>
          </a:p>
          <a:p>
            <a:r>
              <a:rPr lang="ru-RU" sz="2400" dirty="0"/>
              <a:t>плачу – __________________________________________________</a:t>
            </a:r>
          </a:p>
          <a:p>
            <a:pPr lvl="0">
              <a:spcBef>
                <a:spcPts val="0"/>
              </a:spcBef>
              <a:defRPr/>
            </a:pPr>
            <a:endParaRPr lang="ru-RU" sz="24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862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467544" y="0"/>
            <a:ext cx="8136904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defRPr/>
            </a:pPr>
            <a:r>
              <a:rPr lang="ru-RU" sz="3600" b="1" dirty="0" smtClean="0">
                <a:solidFill>
                  <a:srgbClr val="C00000"/>
                </a:solidFill>
              </a:rPr>
              <a:t>Математика</a:t>
            </a:r>
          </a:p>
          <a:p>
            <a:pPr lvl="0" algn="ctr">
              <a:spcBef>
                <a:spcPts val="0"/>
              </a:spcBef>
              <a:defRPr/>
            </a:pPr>
            <a:endParaRPr lang="ru-RU" sz="3600" b="1" dirty="0" smtClean="0">
              <a:solidFill>
                <a:srgbClr val="C00000"/>
              </a:solidFill>
            </a:endParaRPr>
          </a:p>
          <a:p>
            <a:r>
              <a:rPr lang="ru-RU" sz="2000" dirty="0" smtClean="0"/>
              <a:t> </a:t>
            </a:r>
            <a:r>
              <a:rPr lang="ru-RU" sz="4400" dirty="0"/>
              <a:t>1. Составление опорной схемы по теме </a:t>
            </a:r>
          </a:p>
          <a:p>
            <a:r>
              <a:rPr lang="ru-RU" sz="4400" dirty="0"/>
              <a:t>2.Составление кластера</a:t>
            </a:r>
          </a:p>
          <a:p>
            <a:r>
              <a:rPr lang="ru-RU" sz="4400" dirty="0"/>
              <a:t>3.Решение нестандартных задач</a:t>
            </a:r>
          </a:p>
          <a:p>
            <a:r>
              <a:rPr lang="ru-RU" sz="4400" dirty="0"/>
              <a:t>4. Задания практического содержания</a:t>
            </a:r>
          </a:p>
          <a:p>
            <a:r>
              <a:rPr lang="ru-RU" sz="4400" dirty="0"/>
              <a:t>5.Дидактические игры</a:t>
            </a:r>
          </a:p>
          <a:p>
            <a:endParaRPr lang="ru-RU" sz="20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9126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it-tehnik.ru/wp-content/uploads/2406202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383"/>
            <a:ext cx="3960440" cy="2564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https://sun9-84.userapi.com/impg/bwcF3b0p0TFk-rPHIrXELzDFODsTtLq1RDACXw/if_10FJfNq4.jpg?size=1216x811&amp;quality=95&amp;sign=c36f12f4d28cc5615f0604697c82f34e&amp;c_uniq_tag=VgVlKI4EkoVOrbrvOaCbGJKmv6ZNIgUrM2qhmD2hkCw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7937"/>
            <a:ext cx="4355976" cy="2616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5" descr="https://rostov-gorod.ru/upload/iblock/37a/WhatsApp%20Image%202022-02-10%20at%2019.01.01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2775841"/>
            <a:ext cx="3805237" cy="2267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698287"/>
            <a:ext cx="4752528" cy="2610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80" y="5059313"/>
            <a:ext cx="3671193" cy="1527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337343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</TotalTime>
  <Words>208</Words>
  <Application>Microsoft Office PowerPoint</Application>
  <DocSecurity>0</DocSecurity>
  <PresentationFormat>Экран (4:3)</PresentationFormat>
  <Paragraphs>54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пользователь</dc:creator>
  <cp:keywords/>
  <dc:description/>
  <cp:lastModifiedBy>Пользователь Windows</cp:lastModifiedBy>
  <cp:revision>55</cp:revision>
  <dcterms:created xsi:type="dcterms:W3CDTF">2021-08-15T11:28:00Z</dcterms:created>
  <dcterms:modified xsi:type="dcterms:W3CDTF">2023-10-29T19:24:24Z</dcterms:modified>
  <cp:category/>
  <dc:identifier/>
  <cp:contentStatus/>
  <dc:language/>
  <cp:version/>
</cp:coreProperties>
</file>